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6" r:id="rId1"/>
  </p:sldMasterIdLst>
  <p:notesMasterIdLst>
    <p:notesMasterId r:id="rId22"/>
  </p:notesMasterIdLst>
  <p:sldIdLst>
    <p:sldId id="270" r:id="rId2"/>
    <p:sldId id="279" r:id="rId3"/>
    <p:sldId id="280" r:id="rId4"/>
    <p:sldId id="272" r:id="rId5"/>
    <p:sldId id="273" r:id="rId6"/>
    <p:sldId id="281" r:id="rId7"/>
    <p:sldId id="282" r:id="rId8"/>
    <p:sldId id="283" r:id="rId9"/>
    <p:sldId id="287" r:id="rId10"/>
    <p:sldId id="284" r:id="rId11"/>
    <p:sldId id="285" r:id="rId12"/>
    <p:sldId id="275" r:id="rId13"/>
    <p:sldId id="263" r:id="rId14"/>
    <p:sldId id="257" r:id="rId15"/>
    <p:sldId id="276" r:id="rId16"/>
    <p:sldId id="258" r:id="rId17"/>
    <p:sldId id="277" r:id="rId18"/>
    <p:sldId id="278" r:id="rId19"/>
    <p:sldId id="289"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7" autoAdjust="0"/>
    <p:restoredTop sz="98507" autoAdjust="0"/>
  </p:normalViewPr>
  <p:slideViewPr>
    <p:cSldViewPr snapToGrid="0" snapToObjects="1">
      <p:cViewPr>
        <p:scale>
          <a:sx n="73" d="100"/>
          <a:sy n="73" d="100"/>
        </p:scale>
        <p:origin x="-690" y="-72"/>
      </p:cViewPr>
      <p:guideLst>
        <p:guide orient="horz" pos="2160"/>
        <p:guide pos="3840"/>
      </p:guideLst>
    </p:cSldViewPr>
  </p:slideViewPr>
  <p:outlineViewPr>
    <p:cViewPr>
      <p:scale>
        <a:sx n="33" d="100"/>
        <a:sy n="33" d="100"/>
      </p:scale>
      <p:origin x="0" y="424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Next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Next Regular" charset="0"/>
              </a:defRPr>
            </a:lvl1pPr>
          </a:lstStyle>
          <a:p>
            <a:fld id="{3C8AA44F-D66F-FA41-A5B5-72E500BB1154}" type="datetimeFigureOut">
              <a:rPr lang="en-US" smtClean="0"/>
              <a:pPr/>
              <a:t>4/3/2018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Next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Next Regular" charset="0"/>
              </a:defRPr>
            </a:lvl1pPr>
          </a:lstStyle>
          <a:p>
            <a:fld id="{22A091DA-8EFF-7347-AB53-1830D1685654}" type="slidenum">
              <a:rPr lang="en-US" smtClean="0"/>
              <a:pPr/>
              <a:t>‹#›</a:t>
            </a:fld>
            <a:endParaRPr lang="en-US" dirty="0"/>
          </a:p>
        </p:txBody>
      </p:sp>
    </p:spTree>
    <p:extLst>
      <p:ext uri="{BB962C8B-B14F-4D97-AF65-F5344CB8AC3E}">
        <p14:creationId xmlns:p14="http://schemas.microsoft.com/office/powerpoint/2010/main" val="84439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Next Regular" charset="0"/>
        <a:ea typeface="+mn-ea"/>
        <a:cs typeface="+mn-cs"/>
      </a:defRPr>
    </a:lvl1pPr>
    <a:lvl2pPr marL="457200" algn="l" defTabSz="914400" rtl="0" eaLnBrk="1" latinLnBrk="0" hangingPunct="1">
      <a:defRPr sz="1200" b="0" i="0" kern="1200">
        <a:solidFill>
          <a:schemeClr val="tx1"/>
        </a:solidFill>
        <a:latin typeface="Avenir Next Regular" charset="0"/>
        <a:ea typeface="+mn-ea"/>
        <a:cs typeface="+mn-cs"/>
      </a:defRPr>
    </a:lvl2pPr>
    <a:lvl3pPr marL="914400" algn="l" defTabSz="914400" rtl="0" eaLnBrk="1" latinLnBrk="0" hangingPunct="1">
      <a:defRPr sz="1200" b="0" i="0" kern="1200">
        <a:solidFill>
          <a:schemeClr val="tx1"/>
        </a:solidFill>
        <a:latin typeface="Avenir Next Regular" charset="0"/>
        <a:ea typeface="+mn-ea"/>
        <a:cs typeface="+mn-cs"/>
      </a:defRPr>
    </a:lvl3pPr>
    <a:lvl4pPr marL="1371600" algn="l" defTabSz="914400" rtl="0" eaLnBrk="1" latinLnBrk="0" hangingPunct="1">
      <a:defRPr sz="1200" b="0" i="0" kern="1200">
        <a:solidFill>
          <a:schemeClr val="tx1"/>
        </a:solidFill>
        <a:latin typeface="Avenir Next Regular" charset="0"/>
        <a:ea typeface="+mn-ea"/>
        <a:cs typeface="+mn-cs"/>
      </a:defRPr>
    </a:lvl4pPr>
    <a:lvl5pPr marL="1828800" algn="l" defTabSz="914400" rtl="0" eaLnBrk="1" latinLnBrk="0" hangingPunct="1">
      <a:defRPr sz="1200" b="0" i="0" kern="1200">
        <a:solidFill>
          <a:schemeClr val="tx1"/>
        </a:solidFill>
        <a:latin typeface="Avenir Next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I’d like to share a bit about Catalyst:</a:t>
            </a:r>
          </a:p>
          <a:p>
            <a:r>
              <a:rPr lang="en-US" dirty="0">
                <a:latin typeface="Avenir LT 35 Light" pitchFamily="34" charset="0"/>
              </a:rPr>
              <a:t>Founded in 1962, Catalyst is the leading nonprofit research and membership organizations working globally to build inclusive workplaces and expand opportunities for women and business. We</a:t>
            </a:r>
            <a:r>
              <a:rPr lang="en-US" baseline="0" dirty="0">
                <a:latin typeface="Avenir LT 35 Light" pitchFamily="34" charset="0"/>
              </a:rPr>
              <a:t> have over 800 member companies worldwide and o</a:t>
            </a:r>
            <a:r>
              <a:rPr lang="en-US" dirty="0">
                <a:latin typeface="Avenir LT 35 Light" pitchFamily="34" charset="0"/>
              </a:rPr>
              <a:t>ur members are largely Fortune 500,</a:t>
            </a:r>
            <a:r>
              <a:rPr lang="en-US" baseline="0" dirty="0">
                <a:latin typeface="Avenir LT 35 Light" pitchFamily="34" charset="0"/>
              </a:rPr>
              <a:t> </a:t>
            </a:r>
            <a:r>
              <a:rPr lang="en-US" dirty="0">
                <a:latin typeface="Avenir LT 35 Light" pitchFamily="34" charset="0"/>
              </a:rPr>
              <a:t>Financial Post 500 companies and law firms, although some universities, non-profits, government agencies as well. </a:t>
            </a:r>
          </a:p>
          <a:p>
            <a:endParaRPr lang="en-US" dirty="0">
              <a:latin typeface="Avenir LT 35 Light" pitchFamily="34" charset="0"/>
            </a:endParaRPr>
          </a:p>
          <a:p>
            <a:r>
              <a:rPr lang="en-US" dirty="0">
                <a:latin typeface="Avenir LT 35 Light" pitchFamily="34" charset="0"/>
              </a:rPr>
              <a:t>We purposefully say we</a:t>
            </a:r>
            <a:r>
              <a:rPr lang="ja-JP" altLang="en-US" dirty="0">
                <a:latin typeface="Avenir LT 35 Light" pitchFamily="34" charset="0"/>
              </a:rPr>
              <a:t>’</a:t>
            </a:r>
            <a:r>
              <a:rPr lang="en-US" altLang="ja-JP" dirty="0">
                <a:latin typeface="Avenir LT 35 Light" pitchFamily="34" charset="0"/>
              </a:rPr>
              <a:t>re working to expand opportunities for women AND business because through our research on women; (visible) minorities; and lesbian, gay, bisexual, and transgender colleagues, we</a:t>
            </a:r>
            <a:r>
              <a:rPr lang="ja-JP" altLang="en-US" dirty="0">
                <a:latin typeface="Avenir LT 35 Light" pitchFamily="34" charset="0"/>
              </a:rPr>
              <a:t>’</a:t>
            </a:r>
            <a:r>
              <a:rPr lang="en-US" altLang="ja-JP" dirty="0" err="1">
                <a:latin typeface="Avenir LT 35 Light" pitchFamily="34" charset="0"/>
              </a:rPr>
              <a:t>ve</a:t>
            </a:r>
            <a:r>
              <a:rPr lang="en-US" altLang="ja-JP" dirty="0">
                <a:latin typeface="Avenir LT 35 Light" pitchFamily="34" charset="0"/>
              </a:rPr>
              <a:t> seen a lot of alignment in the barriers to advancement facing diverse colleagues. </a:t>
            </a:r>
          </a:p>
          <a:p>
            <a:endParaRPr lang="en-US" baseline="0" dirty="0"/>
          </a:p>
        </p:txBody>
      </p:sp>
      <p:sp>
        <p:nvSpPr>
          <p:cNvPr id="4" name="Slide Number Placeholder 3"/>
          <p:cNvSpPr>
            <a:spLocks noGrp="1"/>
          </p:cNvSpPr>
          <p:nvPr>
            <p:ph type="sldNum" sz="quarter" idx="10"/>
          </p:nvPr>
        </p:nvSpPr>
        <p:spPr/>
        <p:txBody>
          <a:bodyPr/>
          <a:lstStyle/>
          <a:p>
            <a:fld id="{F9B867C1-FAAF-904E-8C2A-1E549892FF72}" type="slidenum">
              <a:rPr lang="en-US" smtClean="0"/>
              <a:pPr/>
              <a:t>2</a:t>
            </a:fld>
            <a:endParaRPr lang="en-US"/>
          </a:p>
        </p:txBody>
      </p:sp>
    </p:spTree>
    <p:extLst>
      <p:ext uri="{BB962C8B-B14F-4D97-AF65-F5344CB8AC3E}">
        <p14:creationId xmlns:p14="http://schemas.microsoft.com/office/powerpoint/2010/main" val="152018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dirty="0" smtClean="0">
                <a:latin typeface="Avenir LT 45 Book"/>
                <a:cs typeface="Avenir LT 45 Book"/>
              </a:rPr>
              <a:t>We now know that different strategies benefited high</a:t>
            </a:r>
            <a:r>
              <a:rPr lang="en-US" sz="1200" b="1" baseline="0" dirty="0" smtClean="0">
                <a:latin typeface="Avenir LT 45 Book"/>
                <a:cs typeface="Avenir LT 45 Book"/>
              </a:rPr>
              <a:t>-</a:t>
            </a:r>
            <a:r>
              <a:rPr lang="en-US" sz="1200" b="0" baseline="0" dirty="0" smtClean="0">
                <a:latin typeface="Avenir LT 45 Book"/>
                <a:cs typeface="Avenir LT 45 Book"/>
              </a:rPr>
              <a:t>potential</a:t>
            </a:r>
            <a:r>
              <a:rPr lang="en-US" sz="1200" b="0" dirty="0" smtClean="0">
                <a:latin typeface="Avenir LT 45 Book"/>
                <a:cs typeface="Avenir LT 45 Book"/>
              </a:rPr>
              <a:t> women vs. high-potential men. We could leave it at that—encourage women to make their achievements</a:t>
            </a:r>
            <a:r>
              <a:rPr lang="en-US" sz="1200" b="0" baseline="0" dirty="0" smtClean="0">
                <a:latin typeface="Avenir LT 45 Book"/>
                <a:cs typeface="Avenir LT 45 Book"/>
              </a:rPr>
              <a:t> visible, men to scan for opportunities externally and blur work-life boundaries. And encourage both to gain access to powerful individuals.</a:t>
            </a:r>
          </a:p>
          <a:p>
            <a:pPr marL="0" indent="0">
              <a:buFont typeface="Arial" panose="020B0604020202020204" pitchFamily="34" charset="0"/>
              <a:buNone/>
            </a:pPr>
            <a:endParaRPr lang="en-US" sz="1200" b="0" baseline="0" dirty="0" smtClean="0">
              <a:latin typeface="Avenir LT 45 Book"/>
              <a:cs typeface="Avenir LT 45 Book"/>
            </a:endParaRPr>
          </a:p>
          <a:p>
            <a:pPr marL="0" indent="0">
              <a:buFont typeface="Arial" panose="020B0604020202020204" pitchFamily="34" charset="0"/>
              <a:buNone/>
            </a:pPr>
            <a:r>
              <a:rPr lang="en-US" sz="1200" b="0" dirty="0" smtClean="0">
                <a:latin typeface="Avenir LT 45 Book"/>
                <a:cs typeface="Avenir LT 45 Book"/>
              </a:rPr>
              <a:t>When</a:t>
            </a:r>
            <a:r>
              <a:rPr lang="en-US" sz="1200" b="0" baseline="0" dirty="0" smtClean="0">
                <a:latin typeface="Avenir LT 45 Book"/>
                <a:cs typeface="Avenir LT 45 Book"/>
              </a:rPr>
              <a:t> thinking about the gender differences that exist,</a:t>
            </a:r>
            <a:r>
              <a:rPr lang="en-US" sz="1200" b="0" dirty="0" smtClean="0">
                <a:latin typeface="Avenir LT 45 Book"/>
                <a:cs typeface="Avenir LT 45 Book"/>
              </a:rPr>
              <a:t> I believe</a:t>
            </a:r>
            <a:r>
              <a:rPr lang="en-US" sz="1200" b="0" baseline="0" dirty="0" smtClean="0">
                <a:latin typeface="Avenir LT 45 Book"/>
                <a:cs typeface="Avenir LT 45 Book"/>
              </a:rPr>
              <a:t> it’s important that we understand </a:t>
            </a:r>
            <a:r>
              <a:rPr lang="en-US" sz="1200" b="0" i="1" baseline="0" dirty="0" smtClean="0">
                <a:latin typeface="Avenir LT 45 Book"/>
                <a:cs typeface="Avenir LT 45 Book"/>
              </a:rPr>
              <a:t>why</a:t>
            </a:r>
            <a:r>
              <a:rPr lang="en-US" sz="1200" b="0" i="0" baseline="0" dirty="0" smtClean="0">
                <a:latin typeface="Avenir LT 45 Book"/>
                <a:cs typeface="Avenir LT 45 Book"/>
              </a:rPr>
              <a:t> they exist. Knowing not only what—but also </a:t>
            </a:r>
            <a:r>
              <a:rPr lang="en-US" sz="1200" b="0" i="1" baseline="0" dirty="0" smtClean="0">
                <a:latin typeface="Avenir LT 45 Book"/>
                <a:cs typeface="Avenir LT 45 Book"/>
              </a:rPr>
              <a:t>how </a:t>
            </a:r>
            <a:r>
              <a:rPr lang="en-US" sz="1200" b="0" i="0" baseline="0" dirty="0" smtClean="0">
                <a:latin typeface="Avenir LT 45 Book"/>
                <a:cs typeface="Avenir LT 45 Book"/>
              </a:rPr>
              <a:t>and </a:t>
            </a:r>
            <a:r>
              <a:rPr lang="en-US" sz="1200" b="0" i="1" baseline="0" dirty="0" smtClean="0">
                <a:latin typeface="Avenir LT 45 Book"/>
                <a:cs typeface="Avenir LT 45 Book"/>
              </a:rPr>
              <a:t>why</a:t>
            </a:r>
            <a:r>
              <a:rPr lang="en-US" sz="1200" b="0" i="0" baseline="0" dirty="0" smtClean="0">
                <a:latin typeface="Avenir LT 45 Book"/>
                <a:cs typeface="Avenir LT 45 Book"/>
              </a:rPr>
              <a:t>—can give you the kind of nuanced understanding to enable you to pursue these strategies in the most effective way. So now, let’s dive into what the research says about the “why.” [Next slide]</a:t>
            </a:r>
            <a:endParaRPr lang="en-US" sz="1200" b="0" dirty="0" smtClean="0">
              <a:latin typeface="Avenir LT 45 Book"/>
              <a:cs typeface="Avenir LT 45 Book"/>
            </a:endParaRPr>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F9B867C1-FAAF-904E-8C2A-1E549892FF7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26346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200" kern="1200" baseline="0" dirty="0" smtClean="0">
              <a:solidFill>
                <a:schemeClr val="tx1"/>
              </a:solidFill>
              <a:effectLst/>
              <a:latin typeface="+mn-lt"/>
              <a:ea typeface="+mn-ea"/>
              <a:cs typeface="Calibri"/>
            </a:endParaRPr>
          </a:p>
        </p:txBody>
      </p:sp>
      <p:sp>
        <p:nvSpPr>
          <p:cNvPr id="4" name="Slide Number Placeholder 3"/>
          <p:cNvSpPr>
            <a:spLocks noGrp="1"/>
          </p:cNvSpPr>
          <p:nvPr>
            <p:ph type="sldNum" sz="quarter" idx="10"/>
          </p:nvPr>
        </p:nvSpPr>
        <p:spPr/>
        <p:txBody>
          <a:bodyPr/>
          <a:lstStyle/>
          <a:p>
            <a:fld id="{F9B867C1-FAAF-904E-8C2A-1E549892FF7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Leads to Advancement?</a:t>
            </a:r>
          </a:p>
          <a:p>
            <a:endParaRPr lang="en-US" dirty="0" smtClean="0"/>
          </a:p>
          <a:p>
            <a:r>
              <a:rPr lang="en-US" dirty="0" smtClean="0"/>
              <a:t>I</a:t>
            </a:r>
            <a:r>
              <a:rPr lang="en-US" baseline="0" dirty="0" smtClean="0"/>
              <a:t> like to show this quote as a great way to describe the difference between a mentor and a sponsor, from the eyes of a CEO. I will read it aloud now.</a:t>
            </a:r>
            <a:endParaRPr lang="en-US" dirty="0"/>
          </a:p>
        </p:txBody>
      </p:sp>
      <p:sp>
        <p:nvSpPr>
          <p:cNvPr id="4" name="Slide Number Placeholder 3"/>
          <p:cNvSpPr>
            <a:spLocks noGrp="1"/>
          </p:cNvSpPr>
          <p:nvPr>
            <p:ph type="sldNum" sz="quarter" idx="10"/>
          </p:nvPr>
        </p:nvSpPr>
        <p:spPr/>
        <p:txBody>
          <a:bodyPr/>
          <a:lstStyle/>
          <a:p>
            <a:fld id="{22A091DA-8EFF-7347-AB53-1830D1685654}" type="slidenum">
              <a:rPr lang="en-US" smtClean="0"/>
              <a:pPr/>
              <a:t>13</a:t>
            </a:fld>
            <a:endParaRPr lang="en-US" dirty="0"/>
          </a:p>
        </p:txBody>
      </p:sp>
    </p:spTree>
    <p:extLst>
      <p:ext uri="{BB962C8B-B14F-4D97-AF65-F5344CB8AC3E}">
        <p14:creationId xmlns:p14="http://schemas.microsoft.com/office/powerpoint/2010/main" val="1241629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normAutofit fontScale="92500"/>
          </a:bodyPr>
          <a:lstStyle/>
          <a:p>
            <a:pPr defTabSz="457175">
              <a:defRPr/>
            </a:pPr>
            <a:r>
              <a:rPr lang="en-US" dirty="0">
                <a:solidFill>
                  <a:srgbClr val="000000"/>
                </a:solidFill>
                <a:latin typeface="Calibri"/>
                <a:cs typeface="Calibri"/>
              </a:rPr>
              <a:t>Given all of this, the question remains: What can I do to accelerate my progress?</a:t>
            </a:r>
          </a:p>
          <a:p>
            <a:pPr defTabSz="457175">
              <a:defRPr/>
            </a:pPr>
            <a:endParaRPr lang="en-US" dirty="0">
              <a:solidFill>
                <a:srgbClr val="000000"/>
              </a:solidFill>
              <a:latin typeface="Calibri"/>
              <a:cs typeface="Calibri"/>
            </a:endParaRPr>
          </a:p>
          <a:p>
            <a:pPr defTabSz="457175">
              <a:defRPr/>
            </a:pPr>
            <a:r>
              <a:rPr lang="en-US" dirty="0">
                <a:solidFill>
                  <a:srgbClr val="000000"/>
                </a:solidFill>
                <a:latin typeface="Calibri"/>
                <a:cs typeface="Calibri"/>
              </a:rPr>
              <a:t>As I showed earlier, gaining access to powerful others predicted advancement for both women </a:t>
            </a:r>
            <a:r>
              <a:rPr lang="en-US" i="1" dirty="0">
                <a:solidFill>
                  <a:srgbClr val="000000"/>
                </a:solidFill>
                <a:latin typeface="Calibri"/>
                <a:cs typeface="Calibri"/>
              </a:rPr>
              <a:t>and</a:t>
            </a:r>
            <a:r>
              <a:rPr lang="en-US" dirty="0">
                <a:solidFill>
                  <a:srgbClr val="000000"/>
                </a:solidFill>
                <a:latin typeface="Calibri"/>
                <a:cs typeface="Calibri"/>
              </a:rPr>
              <a:t> men. When I say “powerful others,” what exactly do I mean? </a:t>
            </a:r>
          </a:p>
          <a:p>
            <a:pPr defTabSz="457175">
              <a:defRPr/>
            </a:pPr>
            <a:endParaRPr lang="en-US" dirty="0">
              <a:solidFill>
                <a:srgbClr val="000000"/>
              </a:solidFill>
              <a:latin typeface="Calibri"/>
              <a:cs typeface="Calibri"/>
            </a:endParaRPr>
          </a:p>
          <a:p>
            <a:pPr defTabSz="457175">
              <a:defRPr/>
            </a:pPr>
            <a:r>
              <a:rPr lang="en-US" dirty="0">
                <a:solidFill>
                  <a:srgbClr val="000000"/>
                </a:solidFill>
                <a:latin typeface="Calibri"/>
                <a:cs typeface="Calibri"/>
              </a:rPr>
              <a:t>I mean sponsors. And I specifically use the term sponsor, not mentor, here. We often hear people using these two terms interchangeably, but they are in fact quite different:</a:t>
            </a:r>
            <a:r>
              <a:rPr lang="en-US" dirty="0">
                <a:latin typeface="Calibri"/>
                <a:cs typeface="Calibri"/>
              </a:rPr>
              <a:t> </a:t>
            </a:r>
          </a:p>
          <a:p>
            <a:pPr marL="171441" indent="-171441" defTabSz="457175">
              <a:buFont typeface="Arial"/>
              <a:buChar char="•"/>
              <a:defRPr/>
            </a:pPr>
            <a:r>
              <a:rPr lang="en-US" dirty="0">
                <a:latin typeface="Calibri"/>
                <a:cs typeface="Calibri"/>
              </a:rPr>
              <a:t>A mentor provides advice and guidance, which is important for your </a:t>
            </a:r>
            <a:r>
              <a:rPr lang="en-US" altLang="ja-JP" dirty="0">
                <a:latin typeface="Calibri"/>
                <a:cs typeface="Calibri"/>
              </a:rPr>
              <a:t>personal and professional development, but a mentor isn’t necessarily in your organization or actively out there talking about you. </a:t>
            </a:r>
            <a:r>
              <a:rPr lang="en-US" altLang="ja-JP" b="1" dirty="0">
                <a:latin typeface="Calibri"/>
                <a:cs typeface="Calibri"/>
              </a:rPr>
              <a:t>MENTORS ARE IMPORTANT, but play a different role from sponsors</a:t>
            </a:r>
          </a:p>
          <a:p>
            <a:pPr marL="171441" indent="-171441" defTabSz="457175">
              <a:buFont typeface="Arial"/>
              <a:buChar char="•"/>
              <a:defRPr/>
            </a:pPr>
            <a:r>
              <a:rPr lang="en-US" altLang="ja-JP" dirty="0">
                <a:latin typeface="Calibri"/>
                <a:cs typeface="Calibri"/>
              </a:rPr>
              <a:t>A sponsor is someone who will actively advocate for you at the decision-making table, when it comes to development opportunities or even promotions. And someone who</a:t>
            </a:r>
            <a:r>
              <a:rPr lang="ja-JP" altLang="en-US" dirty="0">
                <a:latin typeface="Calibri"/>
                <a:cs typeface="Calibri"/>
              </a:rPr>
              <a:t>’</a:t>
            </a:r>
            <a:r>
              <a:rPr lang="en-US" altLang="ja-JP" dirty="0">
                <a:latin typeface="Calibri"/>
                <a:cs typeface="Calibri"/>
              </a:rPr>
              <a:t>s senior is in a better position to provide sponsorship. These people get you access to “hot jobs,” those critical development opportunities that I mentioned a few minutes ago and that we’ll discuss in more detail in a few minutes.</a:t>
            </a:r>
          </a:p>
          <a:p>
            <a:pPr defTabSz="457175">
              <a:defRPr/>
            </a:pPr>
            <a:endParaRPr lang="en-US" altLang="ja-JP" dirty="0">
              <a:latin typeface="Calibri"/>
              <a:cs typeface="Calibri"/>
            </a:endParaRPr>
          </a:p>
          <a:p>
            <a:pPr defTabSz="457175">
              <a:defRPr/>
            </a:pPr>
            <a:r>
              <a:rPr lang="en-US" altLang="ja-JP" dirty="0">
                <a:latin typeface="Calibri"/>
                <a:cs typeface="Calibri"/>
              </a:rPr>
              <a:t>It is important for me to note that in our research sponsorship, not mentoring, predicted high potentials’ advancement. </a:t>
            </a:r>
            <a:r>
              <a:rPr lang="en-US" altLang="ja-JP" dirty="0">
                <a:solidFill>
                  <a:srgbClr val="000000"/>
                </a:solidFill>
                <a:latin typeface="Calibri"/>
                <a:cs typeface="Calibri"/>
              </a:rPr>
              <a:t>In our research, more men (62%) than women (52%) had a mentor at the senior executive or CEO level.</a:t>
            </a:r>
          </a:p>
        </p:txBody>
      </p:sp>
      <p:sp>
        <p:nvSpPr>
          <p:cNvPr id="4" name="Slide Number Placeholder 3"/>
          <p:cNvSpPr>
            <a:spLocks noGrp="1"/>
          </p:cNvSpPr>
          <p:nvPr>
            <p:ph type="sldNum" sz="quarter" idx="10"/>
          </p:nvPr>
        </p:nvSpPr>
        <p:spPr/>
        <p:txBody>
          <a:bodyPr/>
          <a:lstStyle/>
          <a:p>
            <a:fld id="{F9B867C1-FAAF-904E-8C2A-1E549892FF7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02071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Not about compatibility and chemistry in the relationship…</a:t>
            </a:r>
          </a:p>
          <a:p>
            <a:endParaRPr lang="en-US" sz="1400" dirty="0" smtClean="0"/>
          </a:p>
          <a:p>
            <a:r>
              <a:rPr lang="en-US" sz="1400" dirty="0" smtClean="0"/>
              <a:t>It’s about results</a:t>
            </a:r>
            <a:r>
              <a:rPr lang="en-US" sz="1400" i="1" dirty="0" smtClean="0"/>
              <a:t>. </a:t>
            </a:r>
          </a:p>
          <a:p>
            <a:endParaRPr lang="en-US" sz="1400" i="1" dirty="0" smtClean="0"/>
          </a:p>
          <a:p>
            <a:r>
              <a:rPr lang="en-US" sz="1400" dirty="0" smtClean="0"/>
              <a:t>Catalyst’s in-depth interviews conducted with nearly 100 executives and high potential leaders across the globe revealed that sponsorship represents a unique ‘triple-win’. </a:t>
            </a:r>
          </a:p>
          <a:p>
            <a:endParaRPr lang="en-US" sz="1400" dirty="0" smtClean="0"/>
          </a:p>
          <a:p>
            <a:r>
              <a:rPr lang="en-US" sz="1400" dirty="0" smtClean="0"/>
              <a:t>Sponsorship benefits the protégé, the sponsor and the organization.</a:t>
            </a:r>
          </a:p>
          <a:p>
            <a:endParaRPr lang="en-US" sz="1400" dirty="0"/>
          </a:p>
        </p:txBody>
      </p:sp>
      <p:sp>
        <p:nvSpPr>
          <p:cNvPr id="4" name="Slide Number Placeholder 3"/>
          <p:cNvSpPr>
            <a:spLocks noGrp="1"/>
          </p:cNvSpPr>
          <p:nvPr>
            <p:ph type="sldNum" sz="quarter" idx="10"/>
          </p:nvPr>
        </p:nvSpPr>
        <p:spPr/>
        <p:txBody>
          <a:bodyPr/>
          <a:lstStyle/>
          <a:p>
            <a:pPr>
              <a:defRPr/>
            </a:pPr>
            <a:fld id="{1D18714C-3EAE-48AB-A722-3A97A1279FE3}"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382588" y="687388"/>
            <a:ext cx="6092825" cy="3427412"/>
          </a:xfrm>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defTabSz="457175">
              <a:defRPr/>
            </a:pPr>
            <a:r>
              <a:rPr lang="en-US" altLang="ja-JP" dirty="0">
                <a:latin typeface="Calibri"/>
                <a:cs typeface="Calibri"/>
              </a:rPr>
              <a:t>So given the importance of sponsorship, you might now ask, how do I attract a sponsor? There are three main things you can start doing today:</a:t>
            </a:r>
          </a:p>
          <a:p>
            <a:pPr defTabSz="457175">
              <a:defRPr/>
            </a:pPr>
            <a:endParaRPr lang="en-US" altLang="ja-JP" dirty="0">
              <a:latin typeface="Calibri"/>
              <a:cs typeface="Calibri"/>
            </a:endParaRPr>
          </a:p>
          <a:p>
            <a:pPr marL="228587" indent="-228587" defTabSz="457175">
              <a:buFontTx/>
              <a:buAutoNum type="arabicPeriod"/>
              <a:defRPr/>
            </a:pPr>
            <a:r>
              <a:rPr lang="en-US" altLang="ja-JP" dirty="0">
                <a:latin typeface="Calibri"/>
                <a:cs typeface="Calibri"/>
              </a:rPr>
              <a:t>Be seen, be a known entity</a:t>
            </a:r>
          </a:p>
          <a:p>
            <a:pPr marL="228587" indent="-228587" defTabSz="457175">
              <a:buFontTx/>
              <a:buAutoNum type="arabicPeriod"/>
              <a:defRPr/>
            </a:pPr>
            <a:r>
              <a:rPr lang="en-US" altLang="ja-JP" dirty="0">
                <a:latin typeface="Calibri"/>
                <a:cs typeface="Calibri"/>
              </a:rPr>
              <a:t>Take risks</a:t>
            </a:r>
          </a:p>
          <a:p>
            <a:pPr marL="228587" indent="-228587" defTabSz="457175">
              <a:buFontTx/>
              <a:buAutoNum type="arabicPeriod"/>
              <a:defRPr/>
            </a:pPr>
            <a:r>
              <a:rPr lang="en-US" altLang="ja-JP" dirty="0">
                <a:latin typeface="Calibri"/>
                <a:cs typeface="Calibri"/>
              </a:rPr>
              <a:t>Ask for what you want</a:t>
            </a:r>
          </a:p>
          <a:p>
            <a:endParaRPr lang="en-US" dirty="0">
              <a:latin typeface="Calibri"/>
              <a:cs typeface="Calibri"/>
            </a:endParaRPr>
          </a:p>
          <a:p>
            <a:pPr lvl="0"/>
            <a:r>
              <a:rPr lang="en-US" b="1" dirty="0">
                <a:latin typeface="Calibri"/>
                <a:cs typeface="Calibri"/>
              </a:rPr>
              <a:t>Be Seen</a:t>
            </a:r>
            <a:r>
              <a:rPr lang="en-US" dirty="0">
                <a:latin typeface="Calibri"/>
                <a:cs typeface="Calibri"/>
              </a:rPr>
              <a:t>. Make yourself and your work visible. As we’ve mentioned, our research has shown that one strategy proven to attract sponsors for men AND women is to </a:t>
            </a:r>
            <a:r>
              <a:rPr lang="en-US" i="1" dirty="0">
                <a:latin typeface="Calibri"/>
                <a:cs typeface="Calibri"/>
              </a:rPr>
              <a:t>make your accomplishments known</a:t>
            </a:r>
            <a:r>
              <a:rPr lang="en-US" dirty="0">
                <a:latin typeface="Calibri"/>
                <a:cs typeface="Calibri"/>
              </a:rPr>
              <a:t>. If no one knows what you can do, how can they champion you? By using the skills we talk about earlier, you’ll be on your way to attracting a sponsor.</a:t>
            </a:r>
          </a:p>
          <a:p>
            <a:pPr lvl="0"/>
            <a:endParaRPr lang="en-US" dirty="0">
              <a:latin typeface="Calibri"/>
              <a:cs typeface="Calibri"/>
            </a:endParaRPr>
          </a:p>
          <a:p>
            <a:pPr lvl="0"/>
            <a:r>
              <a:rPr lang="en-US" b="1" dirty="0">
                <a:latin typeface="Calibri"/>
                <a:cs typeface="Calibri"/>
              </a:rPr>
              <a:t>Take Risks</a:t>
            </a:r>
            <a:r>
              <a:rPr lang="en-US" dirty="0">
                <a:latin typeface="Calibri"/>
                <a:cs typeface="Calibri"/>
              </a:rPr>
              <a:t>. Research shows that women often feel they need to </a:t>
            </a:r>
            <a:r>
              <a:rPr lang="en-US" i="1" dirty="0">
                <a:latin typeface="Calibri"/>
                <a:cs typeface="Calibri"/>
              </a:rPr>
              <a:t>exceed</a:t>
            </a:r>
            <a:r>
              <a:rPr lang="en-US" dirty="0">
                <a:latin typeface="Calibri"/>
                <a:cs typeface="Calibri"/>
              </a:rPr>
              <a:t> performance expectations in order to advance, or that they must have 10 out of 10 criteria in order to qualify for a major opportunity. But taking some calculated risks and going for the big job even when you may not yet possess the entire skill set needed will get you noticed by potential sponsors. And this gives you room to grow. Why take a job when you already have all the skills to succeed now? Where’s the fun in that?</a:t>
            </a:r>
          </a:p>
          <a:p>
            <a:pPr lvl="0"/>
            <a:endParaRPr lang="en-US" dirty="0">
              <a:latin typeface="Calibri"/>
              <a:cs typeface="Calibri"/>
            </a:endParaRPr>
          </a:p>
          <a:p>
            <a:pPr lvl="0"/>
            <a:r>
              <a:rPr lang="en-US" b="1" dirty="0">
                <a:latin typeface="Calibri"/>
                <a:cs typeface="Calibri"/>
              </a:rPr>
              <a:t>Ask for What You Want</a:t>
            </a:r>
            <a:r>
              <a:rPr lang="en-US" dirty="0">
                <a:latin typeface="Calibri"/>
                <a:cs typeface="Calibri"/>
              </a:rPr>
              <a:t>. It’s essential to acquire a clear understanding of what you want and practice articulating those desires to a potential sponsor, so he or she knows what to push for on your behalf. Don’t be afraid to be bold and direct! </a:t>
            </a:r>
          </a:p>
          <a:p>
            <a:r>
              <a:rPr lang="en-US" dirty="0">
                <a:latin typeface="Calibri"/>
                <a:cs typeface="Calibri"/>
              </a:rPr>
              <a:t> </a:t>
            </a:r>
          </a:p>
          <a:p>
            <a:r>
              <a:rPr lang="en-US" dirty="0">
                <a:latin typeface="Calibri"/>
                <a:cs typeface="Calibri"/>
              </a:rPr>
              <a:t>The key is to know your own strengths and learn how to showcase them effectively. Attracting a sponsor can be as simple as showing that you know what you want—and are willing to do what it takes to get it.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382588" y="687388"/>
            <a:ext cx="6092825" cy="3427412"/>
          </a:xfrm>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defTabSz="457175">
              <a:defRPr/>
            </a:pPr>
            <a:r>
              <a:rPr lang="en-US" altLang="ja-JP" dirty="0">
                <a:latin typeface="Calibri"/>
                <a:cs typeface="Calibri"/>
              </a:rPr>
              <a:t>So given the importance of sponsorship, you might now ask, how do I attract a sponsor? There are three main things you can start doing today:</a:t>
            </a:r>
          </a:p>
          <a:p>
            <a:pPr defTabSz="457175">
              <a:defRPr/>
            </a:pPr>
            <a:endParaRPr lang="en-US" altLang="ja-JP" dirty="0">
              <a:latin typeface="Calibri"/>
              <a:cs typeface="Calibri"/>
            </a:endParaRPr>
          </a:p>
          <a:p>
            <a:pPr marL="228587" indent="-228587" defTabSz="457175">
              <a:buFontTx/>
              <a:buAutoNum type="arabicPeriod"/>
              <a:defRPr/>
            </a:pPr>
            <a:r>
              <a:rPr lang="en-US" altLang="ja-JP" dirty="0">
                <a:latin typeface="Calibri"/>
                <a:cs typeface="Calibri"/>
              </a:rPr>
              <a:t>Be seen, be a known entity</a:t>
            </a:r>
          </a:p>
          <a:p>
            <a:pPr marL="228587" indent="-228587" defTabSz="457175">
              <a:buFontTx/>
              <a:buAutoNum type="arabicPeriod"/>
              <a:defRPr/>
            </a:pPr>
            <a:r>
              <a:rPr lang="en-US" altLang="ja-JP" dirty="0">
                <a:latin typeface="Calibri"/>
                <a:cs typeface="Calibri"/>
              </a:rPr>
              <a:t>Take risks</a:t>
            </a:r>
          </a:p>
          <a:p>
            <a:pPr marL="228587" indent="-228587" defTabSz="457175">
              <a:buFontTx/>
              <a:buAutoNum type="arabicPeriod"/>
              <a:defRPr/>
            </a:pPr>
            <a:r>
              <a:rPr lang="en-US" altLang="ja-JP" dirty="0">
                <a:latin typeface="Calibri"/>
                <a:cs typeface="Calibri"/>
              </a:rPr>
              <a:t>Ask for what you want</a:t>
            </a:r>
          </a:p>
          <a:p>
            <a:endParaRPr lang="en-US" dirty="0">
              <a:latin typeface="Calibri"/>
              <a:cs typeface="Calibri"/>
            </a:endParaRPr>
          </a:p>
          <a:p>
            <a:pPr lvl="0"/>
            <a:r>
              <a:rPr lang="en-US" b="1" dirty="0">
                <a:latin typeface="Calibri"/>
                <a:cs typeface="Calibri"/>
              </a:rPr>
              <a:t>Be Seen</a:t>
            </a:r>
            <a:r>
              <a:rPr lang="en-US" dirty="0">
                <a:latin typeface="Calibri"/>
                <a:cs typeface="Calibri"/>
              </a:rPr>
              <a:t>. Make yourself and your work visible. As we’ve mentioned, our research has shown that one strategy proven to attract sponsors for men AND women is to </a:t>
            </a:r>
            <a:r>
              <a:rPr lang="en-US" i="1" dirty="0">
                <a:latin typeface="Calibri"/>
                <a:cs typeface="Calibri"/>
              </a:rPr>
              <a:t>make your accomplishments known</a:t>
            </a:r>
            <a:r>
              <a:rPr lang="en-US" dirty="0">
                <a:latin typeface="Calibri"/>
                <a:cs typeface="Calibri"/>
              </a:rPr>
              <a:t>. If no one knows what you can do, how can they champion you? By using the skills we talk about earlier, you’ll be on your way to attracting a sponsor.</a:t>
            </a:r>
          </a:p>
          <a:p>
            <a:pPr lvl="0"/>
            <a:endParaRPr lang="en-US" dirty="0">
              <a:latin typeface="Calibri"/>
              <a:cs typeface="Calibri"/>
            </a:endParaRPr>
          </a:p>
          <a:p>
            <a:pPr lvl="0"/>
            <a:r>
              <a:rPr lang="en-US" b="1" dirty="0">
                <a:latin typeface="Calibri"/>
                <a:cs typeface="Calibri"/>
              </a:rPr>
              <a:t>Take Risks</a:t>
            </a:r>
            <a:r>
              <a:rPr lang="en-US" dirty="0">
                <a:latin typeface="Calibri"/>
                <a:cs typeface="Calibri"/>
              </a:rPr>
              <a:t>. Research shows that women often feel they need to </a:t>
            </a:r>
            <a:r>
              <a:rPr lang="en-US" i="1" dirty="0">
                <a:latin typeface="Calibri"/>
                <a:cs typeface="Calibri"/>
              </a:rPr>
              <a:t>exceed</a:t>
            </a:r>
            <a:r>
              <a:rPr lang="en-US" dirty="0">
                <a:latin typeface="Calibri"/>
                <a:cs typeface="Calibri"/>
              </a:rPr>
              <a:t> performance expectations in order to advance, or that they must have 10 out of 10 criteria in order to qualify for a major opportunity. But taking some calculated risks and going for the big job even when you may not yet possess the entire skill set needed will get you noticed by potential sponsors. And this gives you room to grow. Why take a job when you already have all the skills to succeed now? Where’s the fun in that?</a:t>
            </a:r>
          </a:p>
          <a:p>
            <a:pPr lvl="0"/>
            <a:endParaRPr lang="en-US" dirty="0">
              <a:latin typeface="Calibri"/>
              <a:cs typeface="Calibri"/>
            </a:endParaRPr>
          </a:p>
          <a:p>
            <a:pPr lvl="0"/>
            <a:r>
              <a:rPr lang="en-US" b="1" dirty="0">
                <a:latin typeface="Calibri"/>
                <a:cs typeface="Calibri"/>
              </a:rPr>
              <a:t>Ask for What You Want</a:t>
            </a:r>
            <a:r>
              <a:rPr lang="en-US" dirty="0">
                <a:latin typeface="Calibri"/>
                <a:cs typeface="Calibri"/>
              </a:rPr>
              <a:t>. It’s essential to acquire a clear understanding of what you want and practice articulating those desires to a potential sponsor, so he or she knows what to push for on your behalf. Don’t be afraid to be bold and direct! </a:t>
            </a:r>
          </a:p>
          <a:p>
            <a:r>
              <a:rPr lang="en-US" dirty="0">
                <a:latin typeface="Calibri"/>
                <a:cs typeface="Calibri"/>
              </a:rPr>
              <a:t> </a:t>
            </a:r>
          </a:p>
          <a:p>
            <a:r>
              <a:rPr lang="en-US" dirty="0">
                <a:latin typeface="Calibri"/>
                <a:cs typeface="Calibri"/>
              </a:rPr>
              <a:t>The key is to know your own strengths and learn how to showcase them effectively. Attracting a sponsor can be as simple as showing that you know what you want—and are willing to do what it takes to get 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400" dirty="0" smtClean="0"/>
              <a:t>Here</a:t>
            </a:r>
            <a:r>
              <a:rPr lang="en-US" sz="1400" baseline="0" dirty="0" smtClean="0"/>
              <a:t> are key ingredients we found for sponsors - </a:t>
            </a:r>
            <a:r>
              <a:rPr lang="fr-CH" sz="1400" dirty="0" smtClean="0"/>
              <a:t>open communication, </a:t>
            </a:r>
            <a:r>
              <a:rPr lang="fr-CH" sz="1400" dirty="0" err="1" smtClean="0"/>
              <a:t>commitment</a:t>
            </a:r>
            <a:r>
              <a:rPr lang="fr-CH" sz="1400" dirty="0" smtClean="0"/>
              <a:t>,</a:t>
            </a:r>
            <a:r>
              <a:rPr lang="fr-CH" sz="1400" baseline="0" dirty="0" smtClean="0"/>
              <a:t> </a:t>
            </a:r>
            <a:r>
              <a:rPr lang="fr-CH" sz="1400" baseline="0" dirty="0" err="1" smtClean="0"/>
              <a:t>honest</a:t>
            </a:r>
            <a:r>
              <a:rPr lang="fr-CH" sz="1400" baseline="0" dirty="0" smtClean="0"/>
              <a:t> feedback and trust.</a:t>
            </a:r>
          </a:p>
          <a:p>
            <a:endParaRPr lang="fr-CH" sz="1400" baseline="0" dirty="0" smtClean="0"/>
          </a:p>
          <a:p>
            <a:pPr marL="0" lvl="2" defTabSz="911291">
              <a:defRPr/>
            </a:pPr>
            <a:endParaRPr lang="en-US" sz="900" dirty="0"/>
          </a:p>
          <a:p>
            <a:endParaRPr lang="fr-CH" dirty="0"/>
          </a:p>
        </p:txBody>
      </p:sp>
      <p:sp>
        <p:nvSpPr>
          <p:cNvPr id="4" name="Espace réservé du numéro de diapositive 3"/>
          <p:cNvSpPr>
            <a:spLocks noGrp="1"/>
          </p:cNvSpPr>
          <p:nvPr>
            <p:ph type="sldNum" sz="quarter" idx="10"/>
          </p:nvPr>
        </p:nvSpPr>
        <p:spPr/>
        <p:txBody>
          <a:bodyPr/>
          <a:lstStyle/>
          <a:p>
            <a:fld id="{F1367266-47D9-40C9-B232-EFBAC1504DA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739563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F9B867C1-FAAF-904E-8C2A-1E549892FF72}" type="slidenum">
              <a:rPr lang="en-US" smtClean="0"/>
              <a:pPr/>
              <a:t>19</a:t>
            </a:fld>
            <a:endParaRPr lang="en-US"/>
          </a:p>
        </p:txBody>
      </p:sp>
    </p:spTree>
    <p:extLst>
      <p:ext uri="{BB962C8B-B14F-4D97-AF65-F5344CB8AC3E}">
        <p14:creationId xmlns:p14="http://schemas.microsoft.com/office/powerpoint/2010/main" val="369880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baseline="0" dirty="0" smtClean="0"/>
              <a:t>Tracking 10k global MBA grads from top biz school</a:t>
            </a:r>
          </a:p>
        </p:txBody>
      </p:sp>
      <p:sp>
        <p:nvSpPr>
          <p:cNvPr id="4" name="Slide Number Placeholder 3"/>
          <p:cNvSpPr>
            <a:spLocks noGrp="1"/>
          </p:cNvSpPr>
          <p:nvPr>
            <p:ph type="sldNum" sz="quarter" idx="10"/>
          </p:nvPr>
        </p:nvSpPr>
        <p:spPr/>
        <p:txBody>
          <a:bodyPr/>
          <a:lstStyle/>
          <a:p>
            <a:fld id="{E997265B-AF4F-4664-948C-60C5B887FB07}" type="slidenum">
              <a:rPr lang="en-US" smtClean="0"/>
              <a:pPr/>
              <a:t>3</a:t>
            </a:fld>
            <a:endParaRPr lang="en-US" dirty="0"/>
          </a:p>
        </p:txBody>
      </p:sp>
    </p:spTree>
    <p:extLst>
      <p:ext uri="{BB962C8B-B14F-4D97-AF65-F5344CB8AC3E}">
        <p14:creationId xmlns:p14="http://schemas.microsoft.com/office/powerpoint/2010/main" val="216408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C67E3-21E6-4266-A2DC-2281E20253FF}" type="slidenum">
              <a:rPr lang="en-US"/>
              <a:pPr/>
              <a:t>4</a:t>
            </a:fld>
            <a:endParaRPr lang="en-US" dirty="0"/>
          </a:p>
        </p:txBody>
      </p:sp>
      <p:sp>
        <p:nvSpPr>
          <p:cNvPr id="269314" name="Rectangle 2"/>
          <p:cNvSpPr>
            <a:spLocks noGrp="1" noRot="1" noChangeAspect="1" noChangeArrowheads="1" noTextEdit="1"/>
          </p:cNvSpPr>
          <p:nvPr>
            <p:ph type="sldImg"/>
          </p:nvPr>
        </p:nvSpPr>
        <p:spPr>
          <a:xfrm>
            <a:off x="381000" y="685800"/>
            <a:ext cx="6096000" cy="3429000"/>
          </a:xfrm>
          <a:ln/>
        </p:spPr>
      </p:sp>
      <p:sp>
        <p:nvSpPr>
          <p:cNvPr id="269315" name="Rectangle 3"/>
          <p:cNvSpPr>
            <a:spLocks noGrp="1" noChangeArrowheads="1"/>
          </p:cNvSpPr>
          <p:nvPr>
            <p:ph type="body" idx="1"/>
          </p:nvPr>
        </p:nvSpPr>
        <p:spPr>
          <a:xfrm>
            <a:off x="914400" y="4341804"/>
            <a:ext cx="5029200" cy="4116399"/>
          </a:xfrm>
        </p:spPr>
        <p:txBody>
          <a:bodyPr>
            <a:normAutofit/>
          </a:bodyPr>
          <a:lstStyle/>
          <a:p>
            <a:pPr eaLnBrk="1" hangingPunct="1">
              <a:lnSpc>
                <a:spcPct val="80000"/>
              </a:lnSpc>
              <a:buNone/>
            </a:pPr>
            <a:r>
              <a:rPr lang="en-US" sz="800" dirty="0" smtClean="0">
                <a:latin typeface="Arial" pitchFamily="34" charset="0"/>
                <a:cs typeface="Arial" pitchFamily="34" charset="0"/>
              </a:rPr>
              <a:t>Ask</a:t>
            </a:r>
            <a:r>
              <a:rPr lang="en-US" sz="800" baseline="0" dirty="0" smtClean="0">
                <a:latin typeface="Arial" pitchFamily="34" charset="0"/>
                <a:cs typeface="Arial" pitchFamily="34" charset="0"/>
              </a:rPr>
              <a:t> Questions!</a:t>
            </a:r>
          </a:p>
          <a:p>
            <a:pPr eaLnBrk="1" hangingPunct="1">
              <a:lnSpc>
                <a:spcPct val="80000"/>
              </a:lnSpc>
              <a:buNone/>
            </a:pPr>
            <a:r>
              <a:rPr lang="en-US" sz="800" baseline="0" dirty="0" smtClean="0">
                <a:latin typeface="Arial" pitchFamily="34" charset="0"/>
                <a:cs typeface="Arial" pitchFamily="34" charset="0"/>
              </a:rPr>
              <a:t>So, that’s good news, many of you have had mentors. </a:t>
            </a:r>
          </a:p>
          <a:p>
            <a:pPr eaLnBrk="1" hangingPunct="1">
              <a:lnSpc>
                <a:spcPct val="80000"/>
              </a:lnSpc>
              <a:buNone/>
            </a:pPr>
            <a:endParaRPr lang="en-US" sz="800" dirty="0" smtClean="0">
              <a:latin typeface="Arial" pitchFamily="34" charset="0"/>
              <a:cs typeface="Arial" pitchFamily="34" charset="0"/>
            </a:endParaRPr>
          </a:p>
          <a:p>
            <a:pPr eaLnBrk="1" hangingPunct="1">
              <a:lnSpc>
                <a:spcPct val="80000"/>
              </a:lnSpc>
              <a:buNone/>
            </a:pPr>
            <a:r>
              <a:rPr lang="en-US" sz="1400" b="1" dirty="0" smtClean="0">
                <a:latin typeface="Arial" pitchFamily="34" charset="0"/>
                <a:cs typeface="Arial" pitchFamily="34" charset="0"/>
              </a:rPr>
              <a:t>How many of your mentors were</a:t>
            </a:r>
            <a:r>
              <a:rPr lang="en-US" sz="1400" b="1" baseline="0" dirty="0" smtClean="0">
                <a:latin typeface="Arial" pitchFamily="34" charset="0"/>
                <a:cs typeface="Arial" pitchFamily="34" charset="0"/>
              </a:rPr>
              <a:t> of the opposite gender</a:t>
            </a:r>
            <a:r>
              <a:rPr lang="en-US" sz="1400" b="1" dirty="0" smtClean="0">
                <a:latin typeface="Arial" pitchFamily="34" charset="0"/>
                <a:cs typeface="Arial" pitchFamily="34" charset="0"/>
              </a:rPr>
              <a:t>?</a:t>
            </a:r>
            <a:endParaRPr lang="en-US" sz="800" b="0" dirty="0" smtClean="0">
              <a:latin typeface="Arial" pitchFamily="34" charset="0"/>
              <a:cs typeface="Arial" pitchFamily="34" charset="0"/>
            </a:endParaRPr>
          </a:p>
          <a:p>
            <a:pPr eaLnBrk="1" hangingPunct="1">
              <a:lnSpc>
                <a:spcPct val="80000"/>
              </a:lnSpc>
              <a:buNone/>
            </a:pPr>
            <a:r>
              <a:rPr lang="en-US" sz="800" b="1" dirty="0" smtClean="0">
                <a:latin typeface="Arial" pitchFamily="34" charset="0"/>
                <a:cs typeface="Arial" pitchFamily="34" charset="0"/>
              </a:rPr>
              <a:t>What</a:t>
            </a:r>
            <a:r>
              <a:rPr lang="en-US" sz="800" b="1" baseline="0" dirty="0" smtClean="0">
                <a:latin typeface="Arial" pitchFamily="34" charset="0"/>
                <a:cs typeface="Arial" pitchFamily="34" charset="0"/>
              </a:rPr>
              <a:t> w</a:t>
            </a:r>
            <a:r>
              <a:rPr lang="en-US" sz="1400" b="1" dirty="0" smtClean="0">
                <a:latin typeface="Arial" pitchFamily="34" charset="0"/>
                <a:cs typeface="Arial" pitchFamily="34" charset="0"/>
              </a:rPr>
              <a:t>as the Mentor’s Position? </a:t>
            </a:r>
            <a:r>
              <a:rPr lang="en-US" sz="1100" dirty="0" smtClean="0">
                <a:latin typeface="Arial" pitchFamily="34" charset="0"/>
                <a:cs typeface="Arial" pitchFamily="34" charset="0"/>
              </a:rPr>
              <a:t>CEO/Sr. Executive, a Middle Manager, or a Non-Manager/Individual Contributor</a:t>
            </a:r>
          </a:p>
          <a:p>
            <a:endParaRPr lang="en-US" sz="1100" dirty="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374650"/>
            <a:ext cx="5146675" cy="2895600"/>
          </a:xfrm>
        </p:spPr>
      </p:sp>
      <p:sp>
        <p:nvSpPr>
          <p:cNvPr id="3" name="Notes Placeholder 2"/>
          <p:cNvSpPr>
            <a:spLocks noGrp="1"/>
          </p:cNvSpPr>
          <p:nvPr>
            <p:ph type="body" idx="1"/>
          </p:nvPr>
        </p:nvSpPr>
        <p:spPr>
          <a:xfrm>
            <a:off x="521804" y="3372787"/>
            <a:ext cx="5963478" cy="5471410"/>
          </a:xfrm>
        </p:spPr>
        <p:txBody>
          <a:bodyPr>
            <a:normAutofit/>
          </a:bodyPr>
          <a:lstStyle/>
          <a:p>
            <a:r>
              <a:rPr lang="en-US" sz="800" baseline="0" dirty="0" smtClean="0"/>
              <a:t>**We know from our research that </a:t>
            </a:r>
            <a:r>
              <a:rPr lang="en-US" sz="800" u="sng" baseline="0" dirty="0" smtClean="0"/>
              <a:t>mentoring works</a:t>
            </a:r>
            <a:r>
              <a:rPr lang="en-US" sz="800" baseline="0" dirty="0" smtClean="0"/>
              <a:t>. </a:t>
            </a:r>
          </a:p>
          <a:p>
            <a:endParaRPr lang="en-US" sz="800" baseline="0" dirty="0" smtClean="0"/>
          </a:p>
          <a:p>
            <a:r>
              <a:rPr lang="en-US" sz="800" baseline="0" dirty="0" smtClean="0"/>
              <a:t>Catalyst research conducted over the years has shown that mentoring yields many benefits, both to the organizations that manage mentoring programs, and to the individuals who participate in them.</a:t>
            </a:r>
          </a:p>
          <a:p>
            <a:endParaRPr lang="en-US" sz="800" baseline="0" dirty="0" smtClean="0"/>
          </a:p>
          <a:p>
            <a:r>
              <a:rPr lang="en-US" sz="800" baseline="0" dirty="0" smtClean="0"/>
              <a:t>When Mentoring programs are well-managed, organizations see a wide range of benefits including: include increased commitment from staff, reduced turnover, improved company performance, and greater knowledge sharing – all of which have positive impacts for the bottom line. </a:t>
            </a:r>
          </a:p>
          <a:p>
            <a:endParaRPr lang="en-US" sz="800" baseline="0" dirty="0" smtClean="0"/>
          </a:p>
          <a:p>
            <a:r>
              <a:rPr lang="en-US" sz="800" baseline="0" dirty="0" smtClean="0"/>
              <a:t>For individuals, mentoring programs have shown to:</a:t>
            </a:r>
          </a:p>
          <a:p>
            <a:pPr>
              <a:buFont typeface="Arial" pitchFamily="34" charset="0"/>
              <a:buChar char="•"/>
            </a:pPr>
            <a:r>
              <a:rPr lang="en-US" sz="800" baseline="0" dirty="0" smtClean="0"/>
              <a:t> Decrease stress levels at work – having someone who is a sounding board with whom you can talk through issues you might be facing, can alleviate pressures you might be feeling – after all, you are not alone…</a:t>
            </a:r>
          </a:p>
          <a:p>
            <a:pPr>
              <a:buFont typeface="Arial" pitchFamily="34" charset="0"/>
              <a:buChar char="•"/>
            </a:pPr>
            <a:r>
              <a:rPr lang="en-US" sz="800" baseline="0" dirty="0" smtClean="0"/>
              <a:t> Increase job satisfaction – by obtaining strategic guidance from your mentors, you can take advantage of opportunities and feel fulfilled at work…</a:t>
            </a:r>
          </a:p>
          <a:p>
            <a:pPr>
              <a:buFont typeface="Arial" pitchFamily="34" charset="0"/>
              <a:buChar char="•"/>
            </a:pPr>
            <a:r>
              <a:rPr lang="en-US" sz="800" baseline="0" dirty="0" smtClean="0"/>
              <a:t> Improve work performance and skill development – mentors help you identify what you need to know and what you need to do to get ahead…</a:t>
            </a:r>
          </a:p>
          <a:p>
            <a:pPr>
              <a:buFont typeface="Arial" pitchFamily="34" charset="0"/>
              <a:buChar char="•"/>
            </a:pPr>
            <a:r>
              <a:rPr lang="en-US" sz="800" baseline="0" dirty="0" smtClean="0"/>
              <a:t> and provide more opportunities for those mentored to be seen by others in the organization, notably, those most senior in the company. </a:t>
            </a:r>
          </a:p>
          <a:p>
            <a:pPr>
              <a:buFont typeface="Arial" pitchFamily="34" charset="0"/>
              <a:buChar char="•"/>
            </a:pPr>
            <a:endParaRPr lang="en-US" sz="800" baseline="0" dirty="0" smtClean="0"/>
          </a:p>
          <a:p>
            <a:pPr>
              <a:buFont typeface="Arial" pitchFamily="34" charset="0"/>
              <a:buNone/>
            </a:pPr>
            <a:r>
              <a:rPr lang="en-US" sz="800" baseline="0" dirty="0" smtClean="0"/>
              <a:t>This last benefit is especially important for women who we know might be presented with fewer opportunities to showcase their skills to senior management and are often not included in networks where decisions are being made.</a:t>
            </a:r>
          </a:p>
        </p:txBody>
      </p:sp>
      <p:sp>
        <p:nvSpPr>
          <p:cNvPr id="4" name="Slide Number Placeholder 3"/>
          <p:cNvSpPr>
            <a:spLocks noGrp="1"/>
          </p:cNvSpPr>
          <p:nvPr>
            <p:ph type="sldNum" sz="quarter" idx="10"/>
          </p:nvPr>
        </p:nvSpPr>
        <p:spPr/>
        <p:txBody>
          <a:bodyPr/>
          <a:lstStyle/>
          <a:p>
            <a:pPr>
              <a:defRPr/>
            </a:pPr>
            <a:fld id="{944868DC-B590-45F6-980F-FD3BD7C6FBAF}"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baseline="0" dirty="0" smtClean="0"/>
              <a:t>3 mins Yes, but…see next slides</a:t>
            </a:r>
          </a:p>
        </p:txBody>
      </p:sp>
      <p:sp>
        <p:nvSpPr>
          <p:cNvPr id="4" name="Slide Number Placeholder 3"/>
          <p:cNvSpPr>
            <a:spLocks noGrp="1"/>
          </p:cNvSpPr>
          <p:nvPr>
            <p:ph type="sldNum" sz="quarter" idx="10"/>
          </p:nvPr>
        </p:nvSpPr>
        <p:spPr/>
        <p:txBody>
          <a:bodyPr/>
          <a:lstStyle/>
          <a:p>
            <a:fld id="{E997265B-AF4F-4664-948C-60C5B887FB07}" type="slidenum">
              <a:rPr lang="en-US" smtClean="0"/>
              <a:pPr/>
              <a:t>6</a:t>
            </a:fld>
            <a:endParaRPr lang="en-US" dirty="0"/>
          </a:p>
        </p:txBody>
      </p:sp>
    </p:spTree>
    <p:extLst>
      <p:ext uri="{BB962C8B-B14F-4D97-AF65-F5344CB8AC3E}">
        <p14:creationId xmlns:p14="http://schemas.microsoft.com/office/powerpoint/2010/main" val="216408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274638"/>
            <a:ext cx="6564312" cy="3694112"/>
          </a:xfrm>
        </p:spPr>
      </p:sp>
      <p:sp>
        <p:nvSpPr>
          <p:cNvPr id="3" name="Notes Placeholder 2"/>
          <p:cNvSpPr>
            <a:spLocks noGrp="1"/>
          </p:cNvSpPr>
          <p:nvPr>
            <p:ph type="body" idx="1"/>
          </p:nvPr>
        </p:nvSpPr>
        <p:spPr>
          <a:xfrm>
            <a:off x="193366" y="4157456"/>
            <a:ext cx="6187628" cy="5637149"/>
          </a:xfrm>
        </p:spPr>
        <p:txBody>
          <a:bodyPr>
            <a:noAutofit/>
          </a:bodyPr>
          <a:lstStyle/>
          <a:p>
            <a:r>
              <a:rPr lang="en-US" sz="1200" dirty="0" smtClean="0">
                <a:latin typeface="Avenir LT 45 Book"/>
                <a:cs typeface="Avenir LT 45 Book"/>
              </a:rPr>
              <a:t>What exactly is involved in doing “all the right things” to advance your career—to be the “ideal worker?” Put another way, what would it take to become a “Hedger?”</a:t>
            </a:r>
          </a:p>
          <a:p>
            <a:endParaRPr lang="en-US" sz="1200" baseline="0" dirty="0" smtClean="0">
              <a:latin typeface="Avenir LT 45 Book"/>
              <a:cs typeface="Avenir LT 45 Book"/>
            </a:endParaRPr>
          </a:p>
          <a:p>
            <a:r>
              <a:rPr lang="en-US" sz="1200" dirty="0" smtClean="0">
                <a:latin typeface="Avenir LT 45 Book"/>
                <a:cs typeface="Avenir LT 45 Book"/>
              </a:rPr>
              <a:t>[M</a:t>
            </a:r>
            <a:r>
              <a:rPr lang="en-US" sz="1200" baseline="0" dirty="0" smtClean="0">
                <a:latin typeface="Avenir LT 45 Book"/>
                <a:cs typeface="Avenir LT 45 Book"/>
              </a:rPr>
              <a:t>ouse click one by one to reveal the 9 strategies] Here’s a rundown of what it would take…</a:t>
            </a:r>
          </a:p>
          <a:p>
            <a:pPr marL="171450" indent="-171450">
              <a:buFont typeface="Arial" panose="020B0604020202020204" pitchFamily="34" charset="0"/>
              <a:buChar char="•"/>
            </a:pPr>
            <a:r>
              <a:rPr lang="en-US" sz="1200" baseline="0" dirty="0" smtClean="0">
                <a:latin typeface="Avenir LT 45 Book"/>
                <a:cs typeface="Avenir LT 45 Book"/>
              </a:rPr>
              <a:t>First, you need to seek advice when</a:t>
            </a:r>
            <a:r>
              <a:rPr lang="en-US" sz="1200" dirty="0" smtClean="0">
                <a:latin typeface="Avenir LT 45 Book"/>
                <a:cs typeface="Avenir LT 45 Book"/>
              </a:rPr>
              <a:t> needed about how to advance your career</a:t>
            </a:r>
            <a:endParaRPr lang="en-US" sz="1200" baseline="0" dirty="0" smtClean="0">
              <a:latin typeface="Avenir LT 45 Book"/>
              <a:cs typeface="Avenir LT 45 Book"/>
            </a:endParaRPr>
          </a:p>
          <a:p>
            <a:pPr marL="171450" indent="-171450">
              <a:buFont typeface="Arial" panose="020B0604020202020204" pitchFamily="34" charset="0"/>
              <a:buChar char="•"/>
            </a:pPr>
            <a:r>
              <a:rPr lang="en-US" sz="1200" baseline="0" dirty="0" smtClean="0">
                <a:latin typeface="Avenir LT 45 Book"/>
                <a:cs typeface="Avenir LT 45 Book"/>
              </a:rPr>
              <a:t>Ask for a variety of work assignments to </a:t>
            </a:r>
            <a:r>
              <a:rPr lang="en-US" sz="1200" b="1" baseline="0" dirty="0" smtClean="0">
                <a:latin typeface="Avenir LT 45 Book"/>
                <a:cs typeface="Avenir LT 45 Book"/>
              </a:rPr>
              <a:t>build skills and experience</a:t>
            </a:r>
          </a:p>
          <a:p>
            <a:pPr marL="171450" indent="-171450">
              <a:buFont typeface="Arial" panose="020B0604020202020204" pitchFamily="34" charset="0"/>
              <a:buChar char="•"/>
            </a:pPr>
            <a:r>
              <a:rPr lang="en-US" sz="1200" dirty="0" smtClean="0">
                <a:latin typeface="Avenir LT 45 Book"/>
                <a:cs typeface="Avenir LT 45 Book"/>
              </a:rPr>
              <a:t>G</a:t>
            </a:r>
            <a:r>
              <a:rPr lang="en-US" sz="1200" baseline="0" dirty="0" smtClean="0">
                <a:latin typeface="Avenir LT 45 Book"/>
                <a:cs typeface="Avenir LT 45 Book"/>
              </a:rPr>
              <a:t>et </a:t>
            </a:r>
            <a:r>
              <a:rPr lang="en-US" sz="1200" b="1" baseline="0" dirty="0" smtClean="0">
                <a:latin typeface="Avenir LT 45 Book"/>
                <a:cs typeface="Avenir LT 45 Book"/>
              </a:rPr>
              <a:t>formal training</a:t>
            </a:r>
          </a:p>
          <a:p>
            <a:pPr marL="171450" indent="-171450">
              <a:buFont typeface="Arial" panose="020B0604020202020204" pitchFamily="34" charset="0"/>
              <a:buChar char="•"/>
            </a:pPr>
            <a:r>
              <a:rPr lang="en-US" sz="1200" baseline="0" dirty="0" smtClean="0">
                <a:latin typeface="Avenir LT 45 Book"/>
                <a:cs typeface="Avenir LT 45 Book"/>
              </a:rPr>
              <a:t>Get credit for your work</a:t>
            </a:r>
            <a:r>
              <a:rPr lang="en-US" sz="1200" dirty="0" smtClean="0">
                <a:latin typeface="Avenir LT 45 Book"/>
                <a:cs typeface="Avenir LT 45 Book"/>
              </a:rPr>
              <a:t> by</a:t>
            </a:r>
            <a:r>
              <a:rPr lang="en-US" sz="1200" baseline="0" dirty="0" smtClean="0">
                <a:latin typeface="Avenir LT 45 Book"/>
                <a:cs typeface="Avenir LT 45 Book"/>
              </a:rPr>
              <a:t> </a:t>
            </a:r>
            <a:r>
              <a:rPr lang="en-US" sz="1200" b="1" baseline="0" dirty="0" smtClean="0">
                <a:latin typeface="Avenir LT 45 Book"/>
                <a:cs typeface="Avenir LT 45 Book"/>
              </a:rPr>
              <a:t>making your accomplishments known</a:t>
            </a:r>
            <a:endParaRPr lang="en-US" sz="1200" baseline="0" dirty="0" smtClean="0">
              <a:latin typeface="Avenir LT 45 Book"/>
              <a:cs typeface="Avenir LT 45 Book"/>
            </a:endParaRPr>
          </a:p>
          <a:p>
            <a:pPr marL="171450" indent="-171450">
              <a:buFont typeface="Arial" panose="020B0604020202020204" pitchFamily="34" charset="0"/>
              <a:buChar char="•"/>
            </a:pPr>
            <a:r>
              <a:rPr lang="en-US" sz="1200" baseline="0" dirty="0" smtClean="0">
                <a:latin typeface="Avenir LT 45 Book"/>
                <a:cs typeface="Avenir LT 45 Book"/>
              </a:rPr>
              <a:t>Get yourself introduced to </a:t>
            </a:r>
            <a:r>
              <a:rPr lang="en-US" sz="1200" b="1" baseline="0" dirty="0" smtClean="0">
                <a:latin typeface="Avenir LT 45 Book"/>
                <a:cs typeface="Avenir LT 45 Book"/>
              </a:rPr>
              <a:t>people with influence</a:t>
            </a:r>
          </a:p>
          <a:p>
            <a:pPr marL="171450" indent="-171450">
              <a:buFont typeface="Arial" panose="020B0604020202020204" pitchFamily="34" charset="0"/>
              <a:buChar char="•"/>
            </a:pPr>
            <a:r>
              <a:rPr lang="en-US" sz="1200" baseline="0" dirty="0" smtClean="0">
                <a:latin typeface="Avenir LT 45 Book"/>
                <a:cs typeface="Avenir LT 45 Book"/>
              </a:rPr>
              <a:t>Make sure your boss knows you’re </a:t>
            </a:r>
            <a:r>
              <a:rPr lang="en-US" sz="1200" b="1" baseline="0" dirty="0" smtClean="0">
                <a:latin typeface="Avenir LT 45 Book"/>
                <a:cs typeface="Avenir LT 45 Book"/>
              </a:rPr>
              <a:t>willing to work long hours and weekends</a:t>
            </a:r>
          </a:p>
          <a:p>
            <a:pPr marL="171450" indent="-171450">
              <a:buFont typeface="Arial" panose="020B0604020202020204" pitchFamily="34" charset="0"/>
              <a:buChar char="•"/>
            </a:pPr>
            <a:r>
              <a:rPr lang="en-US" sz="1200" b="1" baseline="0" dirty="0" smtClean="0">
                <a:latin typeface="Avenir LT 45 Book"/>
                <a:cs typeface="Avenir LT 45 Book"/>
              </a:rPr>
              <a:t>Plan your career </a:t>
            </a:r>
            <a:r>
              <a:rPr lang="en-US" sz="1200" baseline="0" dirty="0" smtClean="0">
                <a:latin typeface="Avenir LT 45 Book"/>
                <a:cs typeface="Avenir LT 45 Book"/>
              </a:rPr>
              <a:t>2-3 years out</a:t>
            </a:r>
          </a:p>
          <a:p>
            <a:pPr marL="171450" indent="-171450">
              <a:buFont typeface="Arial" panose="020B0604020202020204" pitchFamily="34" charset="0"/>
              <a:buChar char="•"/>
            </a:pPr>
            <a:r>
              <a:rPr lang="en-US" sz="1200" b="1" baseline="0" dirty="0" smtClean="0">
                <a:latin typeface="Avenir LT 45 Book"/>
                <a:cs typeface="Avenir LT 45 Book"/>
              </a:rPr>
              <a:t>Scan for opportunities outside </a:t>
            </a:r>
            <a:r>
              <a:rPr lang="en-US" sz="1200" baseline="0" dirty="0" smtClean="0">
                <a:latin typeface="Avenir LT 45 Book"/>
                <a:cs typeface="Avenir LT 45 Book"/>
              </a:rPr>
              <a:t>the company</a:t>
            </a:r>
          </a:p>
          <a:p>
            <a:pPr marL="171450" indent="-171450">
              <a:buFont typeface="Arial" panose="020B0604020202020204" pitchFamily="34" charset="0"/>
              <a:buChar char="•"/>
            </a:pPr>
            <a:r>
              <a:rPr lang="en-US" sz="1200" dirty="0" smtClean="0">
                <a:latin typeface="Avenir LT 45 Book"/>
                <a:cs typeface="Avenir LT 45 Book"/>
              </a:rPr>
              <a:t>Also, </a:t>
            </a:r>
            <a:r>
              <a:rPr lang="en-US" sz="1200" b="1" dirty="0" smtClean="0">
                <a:latin typeface="Avenir LT 45 Book"/>
                <a:cs typeface="Avenir LT 45 Book"/>
              </a:rPr>
              <a:t>s</a:t>
            </a:r>
            <a:r>
              <a:rPr lang="en-US" sz="1200" b="1" baseline="0" dirty="0" smtClean="0">
                <a:latin typeface="Avenir LT 45 Book"/>
                <a:cs typeface="Avenir LT 45 Book"/>
              </a:rPr>
              <a:t>can for opportunities inside </a:t>
            </a:r>
            <a:r>
              <a:rPr lang="en-US" sz="1200" baseline="0" dirty="0" smtClean="0">
                <a:latin typeface="Avenir LT 45 Book"/>
                <a:cs typeface="Avenir LT 45 Book"/>
              </a:rPr>
              <a:t>the company</a:t>
            </a:r>
          </a:p>
          <a:p>
            <a:pPr marL="171450" indent="-171450">
              <a:buFont typeface="Arial" panose="020B0604020202020204" pitchFamily="34" charset="0"/>
              <a:buChar char="•"/>
            </a:pPr>
            <a:endParaRPr lang="en-US" sz="1200" baseline="0" dirty="0" smtClean="0">
              <a:latin typeface="Avenir LT 45 Book"/>
              <a:cs typeface="Avenir LT 45 Book"/>
            </a:endParaRPr>
          </a:p>
          <a:p>
            <a:pPr marL="0" indent="0">
              <a:buFont typeface="Arial" panose="020B0604020202020204" pitchFamily="34" charset="0"/>
              <a:buNone/>
            </a:pPr>
            <a:r>
              <a:rPr lang="en-US" sz="1200" baseline="0" dirty="0" smtClean="0">
                <a:latin typeface="Avenir LT 45 Book"/>
                <a:cs typeface="Avenir LT 45 Book"/>
              </a:rPr>
              <a:t>To pursue to a great extent all of these strategies could become one’s day job. If that’s really what it takes to effectively take charge of your</a:t>
            </a:r>
            <a:r>
              <a:rPr lang="en-US" sz="1200" dirty="0" smtClean="0">
                <a:latin typeface="Avenir LT 45 Book"/>
                <a:cs typeface="Avenir LT 45 Book"/>
              </a:rPr>
              <a:t> career…well, then that’s what it takes</a:t>
            </a:r>
            <a:r>
              <a:rPr lang="en-US" sz="1200" baseline="0" dirty="0" smtClean="0">
                <a:latin typeface="Avenir LT 45 Book"/>
                <a:cs typeface="Avenir LT 45 Book"/>
              </a:rPr>
              <a:t>. But remember that one of the big questions we posed in our research was </a:t>
            </a:r>
            <a:r>
              <a:rPr lang="en-US" sz="1200" b="1" baseline="0" dirty="0" smtClean="0">
                <a:latin typeface="Avenir LT 45 Book"/>
                <a:cs typeface="Avenir LT 45 Book"/>
              </a:rPr>
              <a:t>whether, in fact, pursuing these strategies paid off and, if so, for whom.</a:t>
            </a:r>
            <a:endParaRPr lang="en-US" sz="1200" i="0" baseline="0" dirty="0" smtClean="0">
              <a:latin typeface="Avenir LT 45 Book"/>
              <a:cs typeface="Avenir LT 45 Book"/>
            </a:endParaRPr>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F9B867C1-FAAF-904E-8C2A-1E549892FF7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73460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latin typeface="+mn-lt"/>
                <a:cs typeface="Calibri"/>
              </a:rPr>
              <a:t>So which of these many strategies actually paid off for men? </a:t>
            </a:r>
          </a:p>
          <a:p>
            <a:endParaRPr lang="en-US" dirty="0" smtClean="0">
              <a:latin typeface="+mn-lt"/>
              <a:cs typeface="Calibri"/>
            </a:endParaRPr>
          </a:p>
          <a:p>
            <a:r>
              <a:rPr lang="en-US" sz="1200" dirty="0" smtClean="0">
                <a:latin typeface="Avenir LT 45 Book"/>
                <a:cs typeface="Avenir LT 45 Book"/>
              </a:rPr>
              <a:t>We’re going to play</a:t>
            </a:r>
            <a:r>
              <a:rPr lang="en-US" sz="1200" baseline="0" dirty="0" smtClean="0">
                <a:latin typeface="Avenir LT 45 Book"/>
                <a:cs typeface="Avenir LT 45 Book"/>
              </a:rPr>
              <a:t> a little game. </a:t>
            </a:r>
            <a:r>
              <a:rPr lang="en-US" sz="1200" dirty="0" smtClean="0">
                <a:latin typeface="Avenir LT 45 Book"/>
                <a:cs typeface="Avenir LT 45 Book"/>
              </a:rPr>
              <a:t>Here’s how it will work. Take a few</a:t>
            </a:r>
            <a:r>
              <a:rPr lang="en-US" sz="1200" baseline="0" dirty="0" smtClean="0">
                <a:latin typeface="Avenir LT 45 Book"/>
                <a:cs typeface="Avenir LT 45 Book"/>
              </a:rPr>
              <a:t> seconds to circle the strategies that you think worked for men in your handbook. </a:t>
            </a:r>
            <a:r>
              <a:rPr lang="en-US" sz="1200" b="1" baseline="0" dirty="0" smtClean="0">
                <a:latin typeface="Avenir LT 45 Book"/>
                <a:cs typeface="Avenir LT 45 Book"/>
              </a:rPr>
              <a:t>I’ll give you a hint: there are three</a:t>
            </a:r>
            <a:r>
              <a:rPr lang="en-US" sz="1200" baseline="0" dirty="0" smtClean="0">
                <a:latin typeface="Avenir LT 45 Book"/>
                <a:cs typeface="Avenir LT 45 Book"/>
              </a:rPr>
              <a:t>. Then, I’m going to ask everyone to stand. With each mouse click, a strategy will fall away, indicating that it is </a:t>
            </a:r>
            <a:r>
              <a:rPr lang="en-US" sz="1200" i="1" baseline="0" dirty="0" smtClean="0">
                <a:latin typeface="Avenir LT 45 Book"/>
                <a:cs typeface="Avenir LT 45 Book"/>
              </a:rPr>
              <a:t>not</a:t>
            </a:r>
            <a:r>
              <a:rPr lang="en-US" sz="1200" i="0" baseline="0" dirty="0" smtClean="0">
                <a:latin typeface="Avenir LT 45 Book"/>
                <a:cs typeface="Avenir LT 45 Book"/>
              </a:rPr>
              <a:t> one that works for men. If you guessed that it was one that worked for men, please sit down. And so it will go, until we’re down to the final three.</a:t>
            </a:r>
          </a:p>
          <a:p>
            <a:endParaRPr lang="en-US" sz="1200" i="0" baseline="0" dirty="0" smtClean="0">
              <a:latin typeface="Avenir LT 45 Book"/>
              <a:cs typeface="Avenir LT 45 Book"/>
            </a:endParaRPr>
          </a:p>
          <a:p>
            <a:r>
              <a:rPr lang="en-US" sz="1200" i="0" baseline="0" dirty="0" smtClean="0">
                <a:latin typeface="Avenir LT 45 Book"/>
                <a:cs typeface="Avenir LT 45 Book"/>
              </a:rPr>
              <a:t>If multiple folks are left standing at this point, we’ll do the same for women and see how many guessed them all correctly!</a:t>
            </a:r>
          </a:p>
          <a:p>
            <a:endParaRPr lang="en-US" sz="1200" dirty="0" smtClean="0">
              <a:latin typeface="Avenir LT 45 Book"/>
              <a:cs typeface="Avenir LT 45 Book"/>
            </a:endParaRPr>
          </a:p>
          <a:p>
            <a:r>
              <a:rPr lang="en-US" sz="1200" dirty="0" smtClean="0">
                <a:latin typeface="Avenir LT 45 Book"/>
                <a:cs typeface="Avenir LT 45 Book"/>
              </a:rPr>
              <a:t>[Give</a:t>
            </a:r>
            <a:r>
              <a:rPr lang="en-US" sz="1200" baseline="0" dirty="0" smtClean="0">
                <a:latin typeface="Avenir LT 45 Book"/>
                <a:cs typeface="Avenir LT 45 Book"/>
              </a:rPr>
              <a:t> everyone 30 seconds to circle the three they think worked for men. Then say, PLEASE STAND. Begin clicking.]</a:t>
            </a:r>
            <a:endParaRPr lang="en-US" sz="1200" dirty="0" smtClean="0">
              <a:latin typeface="Avenir LT 45 Book"/>
              <a:cs typeface="Avenir LT 45 Book"/>
            </a:endParaRPr>
          </a:p>
          <a:p>
            <a:endParaRPr lang="en-US" sz="1200" i="0" baseline="0" dirty="0" smtClean="0">
              <a:latin typeface="Avenir LT 45 Book"/>
              <a:cs typeface="Avenir LT 45 Book"/>
            </a:endParaRPr>
          </a:p>
          <a:p>
            <a:r>
              <a:rPr lang="en-US" dirty="0" smtClean="0">
                <a:latin typeface="+mn-lt"/>
                <a:cs typeface="Calibri"/>
              </a:rPr>
              <a:t>It turns out that only three of them predicted advancement for men:</a:t>
            </a:r>
          </a:p>
          <a:p>
            <a:pPr marL="171441" indent="-171441">
              <a:buFontTx/>
              <a:buChar char="-"/>
            </a:pPr>
            <a:r>
              <a:rPr lang="en-US" b="1" dirty="0" smtClean="0">
                <a:latin typeface="+mn-lt"/>
                <a:cs typeface="Calibri"/>
              </a:rPr>
              <a:t>Gaining access to power</a:t>
            </a:r>
          </a:p>
          <a:p>
            <a:pPr marL="171441" indent="-171441">
              <a:buFontTx/>
              <a:buChar char="-"/>
            </a:pPr>
            <a:r>
              <a:rPr lang="en-US" b="1" dirty="0" smtClean="0">
                <a:latin typeface="+mn-lt"/>
                <a:cs typeface="Calibri"/>
              </a:rPr>
              <a:t>Blurring work-life boundaries</a:t>
            </a:r>
          </a:p>
          <a:p>
            <a:pPr marL="171441" indent="-171441">
              <a:buFontTx/>
              <a:buChar char="-"/>
            </a:pPr>
            <a:r>
              <a:rPr lang="en-US" b="1" dirty="0" smtClean="0">
                <a:latin typeface="+mn-lt"/>
                <a:cs typeface="Calibri"/>
              </a:rPr>
              <a:t>Scanning for external opportunities</a:t>
            </a:r>
          </a:p>
          <a:p>
            <a:pPr marL="0" indent="0">
              <a:buFont typeface="Arial" panose="020B0604020202020204" pitchFamily="34" charset="0"/>
              <a:buNone/>
            </a:pPr>
            <a:endParaRPr lang="en-US" sz="1200" i="0" baseline="0" dirty="0" smtClean="0">
              <a:latin typeface="Avenir LT 45 Book"/>
              <a:cs typeface="Avenir LT 45 Book"/>
            </a:endParaRPr>
          </a:p>
          <a:p>
            <a:pPr marL="168235" indent="-168235">
              <a:buFontTx/>
              <a:buChar char="-"/>
            </a:pPr>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F9B867C1-FAAF-904E-8C2A-1E549892FF7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7151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274638"/>
            <a:ext cx="6564312" cy="3694112"/>
          </a:xfrm>
        </p:spPr>
      </p:sp>
      <p:sp>
        <p:nvSpPr>
          <p:cNvPr id="3" name="Notes Placeholder 2"/>
          <p:cNvSpPr>
            <a:spLocks noGrp="1"/>
          </p:cNvSpPr>
          <p:nvPr>
            <p:ph type="body" idx="1"/>
          </p:nvPr>
        </p:nvSpPr>
        <p:spPr>
          <a:xfrm>
            <a:off x="193366" y="4157456"/>
            <a:ext cx="6187628" cy="5637149"/>
          </a:xfrm>
        </p:spPr>
        <p:txBody>
          <a:bodyPr>
            <a:noAutofit/>
          </a:bodyPr>
          <a:lstStyle/>
          <a:p>
            <a:r>
              <a:rPr lang="en-US" sz="1200" dirty="0" smtClean="0">
                <a:latin typeface="Avenir LT 45 Book"/>
                <a:cs typeface="Avenir LT 45 Book"/>
              </a:rPr>
              <a:t>What exactly is involved in doing “all the right things” to advance your career—to be the “ideal worker?” Put another way, what would it take to become a “Hedger?”</a:t>
            </a:r>
          </a:p>
          <a:p>
            <a:endParaRPr lang="en-US" sz="1200" baseline="0" dirty="0" smtClean="0">
              <a:latin typeface="Avenir LT 45 Book"/>
              <a:cs typeface="Avenir LT 45 Book"/>
            </a:endParaRPr>
          </a:p>
          <a:p>
            <a:r>
              <a:rPr lang="en-US" sz="1200" dirty="0" smtClean="0">
                <a:latin typeface="Avenir LT 45 Book"/>
                <a:cs typeface="Avenir LT 45 Book"/>
              </a:rPr>
              <a:t>[M</a:t>
            </a:r>
            <a:r>
              <a:rPr lang="en-US" sz="1200" baseline="0" dirty="0" smtClean="0">
                <a:latin typeface="Avenir LT 45 Book"/>
                <a:cs typeface="Avenir LT 45 Book"/>
              </a:rPr>
              <a:t>ouse click one by one to reveal the 9 strategies] Here’s a rundown of what it would take…</a:t>
            </a:r>
          </a:p>
          <a:p>
            <a:pPr marL="171450" indent="-171450">
              <a:buFont typeface="Arial" panose="020B0604020202020204" pitchFamily="34" charset="0"/>
              <a:buChar char="•"/>
            </a:pPr>
            <a:r>
              <a:rPr lang="en-US" sz="1200" baseline="0" dirty="0" smtClean="0">
                <a:latin typeface="Avenir LT 45 Book"/>
                <a:cs typeface="Avenir LT 45 Book"/>
              </a:rPr>
              <a:t>First, you need to seek advice when</a:t>
            </a:r>
            <a:r>
              <a:rPr lang="en-US" sz="1200" dirty="0" smtClean="0">
                <a:latin typeface="Avenir LT 45 Book"/>
                <a:cs typeface="Avenir LT 45 Book"/>
              </a:rPr>
              <a:t> needed about how to advance your career</a:t>
            </a:r>
            <a:endParaRPr lang="en-US" sz="1200" baseline="0" dirty="0" smtClean="0">
              <a:latin typeface="Avenir LT 45 Book"/>
              <a:cs typeface="Avenir LT 45 Book"/>
            </a:endParaRPr>
          </a:p>
          <a:p>
            <a:pPr marL="171450" indent="-171450">
              <a:buFont typeface="Arial" panose="020B0604020202020204" pitchFamily="34" charset="0"/>
              <a:buChar char="•"/>
            </a:pPr>
            <a:r>
              <a:rPr lang="en-US" sz="1200" baseline="0" dirty="0" smtClean="0">
                <a:latin typeface="Avenir LT 45 Book"/>
                <a:cs typeface="Avenir LT 45 Book"/>
              </a:rPr>
              <a:t>Ask for a variety of work assignments to </a:t>
            </a:r>
            <a:r>
              <a:rPr lang="en-US" sz="1200" b="1" baseline="0" dirty="0" smtClean="0">
                <a:latin typeface="Avenir LT 45 Book"/>
                <a:cs typeface="Avenir LT 45 Book"/>
              </a:rPr>
              <a:t>build skills and experience</a:t>
            </a:r>
          </a:p>
          <a:p>
            <a:pPr marL="171450" indent="-171450">
              <a:buFont typeface="Arial" panose="020B0604020202020204" pitchFamily="34" charset="0"/>
              <a:buChar char="•"/>
            </a:pPr>
            <a:r>
              <a:rPr lang="en-US" sz="1200" dirty="0" smtClean="0">
                <a:latin typeface="Avenir LT 45 Book"/>
                <a:cs typeface="Avenir LT 45 Book"/>
              </a:rPr>
              <a:t>G</a:t>
            </a:r>
            <a:r>
              <a:rPr lang="en-US" sz="1200" baseline="0" dirty="0" smtClean="0">
                <a:latin typeface="Avenir LT 45 Book"/>
                <a:cs typeface="Avenir LT 45 Book"/>
              </a:rPr>
              <a:t>et </a:t>
            </a:r>
            <a:r>
              <a:rPr lang="en-US" sz="1200" b="1" baseline="0" dirty="0" smtClean="0">
                <a:latin typeface="Avenir LT 45 Book"/>
                <a:cs typeface="Avenir LT 45 Book"/>
              </a:rPr>
              <a:t>formal training</a:t>
            </a:r>
          </a:p>
          <a:p>
            <a:pPr marL="171450" indent="-171450">
              <a:buFont typeface="Arial" panose="020B0604020202020204" pitchFamily="34" charset="0"/>
              <a:buChar char="•"/>
            </a:pPr>
            <a:r>
              <a:rPr lang="en-US" sz="1200" baseline="0" dirty="0" smtClean="0">
                <a:latin typeface="Avenir LT 45 Book"/>
                <a:cs typeface="Avenir LT 45 Book"/>
              </a:rPr>
              <a:t>Get credit for your work</a:t>
            </a:r>
            <a:r>
              <a:rPr lang="en-US" sz="1200" dirty="0" smtClean="0">
                <a:latin typeface="Avenir LT 45 Book"/>
                <a:cs typeface="Avenir LT 45 Book"/>
              </a:rPr>
              <a:t> by</a:t>
            </a:r>
            <a:r>
              <a:rPr lang="en-US" sz="1200" baseline="0" dirty="0" smtClean="0">
                <a:latin typeface="Avenir LT 45 Book"/>
                <a:cs typeface="Avenir LT 45 Book"/>
              </a:rPr>
              <a:t> </a:t>
            </a:r>
            <a:r>
              <a:rPr lang="en-US" sz="1200" b="1" baseline="0" dirty="0" smtClean="0">
                <a:latin typeface="Avenir LT 45 Book"/>
                <a:cs typeface="Avenir LT 45 Book"/>
              </a:rPr>
              <a:t>making your accomplishments known</a:t>
            </a:r>
            <a:endParaRPr lang="en-US" sz="1200" baseline="0" dirty="0" smtClean="0">
              <a:latin typeface="Avenir LT 45 Book"/>
              <a:cs typeface="Avenir LT 45 Book"/>
            </a:endParaRPr>
          </a:p>
          <a:p>
            <a:pPr marL="171450" indent="-171450">
              <a:buFont typeface="Arial" panose="020B0604020202020204" pitchFamily="34" charset="0"/>
              <a:buChar char="•"/>
            </a:pPr>
            <a:r>
              <a:rPr lang="en-US" sz="1200" baseline="0" dirty="0" smtClean="0">
                <a:latin typeface="Avenir LT 45 Book"/>
                <a:cs typeface="Avenir LT 45 Book"/>
              </a:rPr>
              <a:t>Get yourself introduced to </a:t>
            </a:r>
            <a:r>
              <a:rPr lang="en-US" sz="1200" b="1" baseline="0" dirty="0" smtClean="0">
                <a:latin typeface="Avenir LT 45 Book"/>
                <a:cs typeface="Avenir LT 45 Book"/>
              </a:rPr>
              <a:t>people with influence</a:t>
            </a:r>
          </a:p>
          <a:p>
            <a:pPr marL="171450" indent="-171450">
              <a:buFont typeface="Arial" panose="020B0604020202020204" pitchFamily="34" charset="0"/>
              <a:buChar char="•"/>
            </a:pPr>
            <a:r>
              <a:rPr lang="en-US" sz="1200" baseline="0" dirty="0" smtClean="0">
                <a:latin typeface="Avenir LT 45 Book"/>
                <a:cs typeface="Avenir LT 45 Book"/>
              </a:rPr>
              <a:t>Make sure your boss knows you’re </a:t>
            </a:r>
            <a:r>
              <a:rPr lang="en-US" sz="1200" b="1" baseline="0" dirty="0" smtClean="0">
                <a:latin typeface="Avenir LT 45 Book"/>
                <a:cs typeface="Avenir LT 45 Book"/>
              </a:rPr>
              <a:t>willing to work long hours and weekends</a:t>
            </a:r>
          </a:p>
          <a:p>
            <a:pPr marL="171450" indent="-171450">
              <a:buFont typeface="Arial" panose="020B0604020202020204" pitchFamily="34" charset="0"/>
              <a:buChar char="•"/>
            </a:pPr>
            <a:r>
              <a:rPr lang="en-US" sz="1200" b="1" baseline="0" dirty="0" smtClean="0">
                <a:latin typeface="Avenir LT 45 Book"/>
                <a:cs typeface="Avenir LT 45 Book"/>
              </a:rPr>
              <a:t>Plan your career </a:t>
            </a:r>
            <a:r>
              <a:rPr lang="en-US" sz="1200" baseline="0" dirty="0" smtClean="0">
                <a:latin typeface="Avenir LT 45 Book"/>
                <a:cs typeface="Avenir LT 45 Book"/>
              </a:rPr>
              <a:t>2-3 years out</a:t>
            </a:r>
          </a:p>
          <a:p>
            <a:pPr marL="171450" indent="-171450">
              <a:buFont typeface="Arial" panose="020B0604020202020204" pitchFamily="34" charset="0"/>
              <a:buChar char="•"/>
            </a:pPr>
            <a:r>
              <a:rPr lang="en-US" sz="1200" b="1" baseline="0" dirty="0" smtClean="0">
                <a:latin typeface="Avenir LT 45 Book"/>
                <a:cs typeface="Avenir LT 45 Book"/>
              </a:rPr>
              <a:t>Scan for opportunities outside </a:t>
            </a:r>
            <a:r>
              <a:rPr lang="en-US" sz="1200" baseline="0" dirty="0" smtClean="0">
                <a:latin typeface="Avenir LT 45 Book"/>
                <a:cs typeface="Avenir LT 45 Book"/>
              </a:rPr>
              <a:t>the company</a:t>
            </a:r>
          </a:p>
          <a:p>
            <a:pPr marL="171450" indent="-171450">
              <a:buFont typeface="Arial" panose="020B0604020202020204" pitchFamily="34" charset="0"/>
              <a:buChar char="•"/>
            </a:pPr>
            <a:r>
              <a:rPr lang="en-US" sz="1200" dirty="0" smtClean="0">
                <a:latin typeface="Avenir LT 45 Book"/>
                <a:cs typeface="Avenir LT 45 Book"/>
              </a:rPr>
              <a:t>Also, </a:t>
            </a:r>
            <a:r>
              <a:rPr lang="en-US" sz="1200" b="1" dirty="0" smtClean="0">
                <a:latin typeface="Avenir LT 45 Book"/>
                <a:cs typeface="Avenir LT 45 Book"/>
              </a:rPr>
              <a:t>s</a:t>
            </a:r>
            <a:r>
              <a:rPr lang="en-US" sz="1200" b="1" baseline="0" dirty="0" smtClean="0">
                <a:latin typeface="Avenir LT 45 Book"/>
                <a:cs typeface="Avenir LT 45 Book"/>
              </a:rPr>
              <a:t>can for opportunities inside </a:t>
            </a:r>
            <a:r>
              <a:rPr lang="en-US" sz="1200" baseline="0" dirty="0" smtClean="0">
                <a:latin typeface="Avenir LT 45 Book"/>
                <a:cs typeface="Avenir LT 45 Book"/>
              </a:rPr>
              <a:t>the company</a:t>
            </a:r>
          </a:p>
          <a:p>
            <a:pPr marL="171450" indent="-171450">
              <a:buFont typeface="Arial" panose="020B0604020202020204" pitchFamily="34" charset="0"/>
              <a:buChar char="•"/>
            </a:pPr>
            <a:endParaRPr lang="en-US" sz="1200" baseline="0" dirty="0" smtClean="0">
              <a:latin typeface="Avenir LT 45 Book"/>
              <a:cs typeface="Avenir LT 45 Book"/>
            </a:endParaRPr>
          </a:p>
          <a:p>
            <a:pPr marL="0" indent="0">
              <a:buFont typeface="Arial" panose="020B0604020202020204" pitchFamily="34" charset="0"/>
              <a:buNone/>
            </a:pPr>
            <a:r>
              <a:rPr lang="en-US" sz="1200" baseline="0" dirty="0" smtClean="0">
                <a:latin typeface="Avenir LT 45 Book"/>
                <a:cs typeface="Avenir LT 45 Book"/>
              </a:rPr>
              <a:t>To pursue to a great extent all of these strategies could become one’s day job. If that’s really what it takes to effectively take charge of your</a:t>
            </a:r>
            <a:r>
              <a:rPr lang="en-US" sz="1200" dirty="0" smtClean="0">
                <a:latin typeface="Avenir LT 45 Book"/>
                <a:cs typeface="Avenir LT 45 Book"/>
              </a:rPr>
              <a:t> career…well, then that’s what it takes</a:t>
            </a:r>
            <a:r>
              <a:rPr lang="en-US" sz="1200" baseline="0" dirty="0" smtClean="0">
                <a:latin typeface="Avenir LT 45 Book"/>
                <a:cs typeface="Avenir LT 45 Book"/>
              </a:rPr>
              <a:t>. But remember that one of the big questions we posed in our research was </a:t>
            </a:r>
            <a:r>
              <a:rPr lang="en-US" sz="1200" b="1" baseline="0" dirty="0" smtClean="0">
                <a:latin typeface="Avenir LT 45 Book"/>
                <a:cs typeface="Avenir LT 45 Book"/>
              </a:rPr>
              <a:t>whether, in fact, pursuing these strategies paid off and, if so, for whom.</a:t>
            </a:r>
            <a:endParaRPr lang="en-US" sz="1200" i="0" baseline="0" dirty="0" smtClean="0">
              <a:latin typeface="Avenir LT 45 Book"/>
              <a:cs typeface="Avenir LT 45 Book"/>
            </a:endParaRPr>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F9B867C1-FAAF-904E-8C2A-1E549892FF7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7346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latin typeface="+mn-lt"/>
                <a:cs typeface="Calibri"/>
              </a:rPr>
              <a:t>And which paid off for women? </a:t>
            </a:r>
          </a:p>
          <a:p>
            <a:endParaRPr lang="en-US" dirty="0" smtClean="0">
              <a:latin typeface="+mn-lt"/>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venir LT 45 Book"/>
                <a:cs typeface="Avenir LT 45 Book"/>
              </a:rPr>
              <a:t>[Rinse and repeat</a:t>
            </a:r>
            <a:r>
              <a:rPr lang="en-US" sz="1200" baseline="0" dirty="0" smtClean="0">
                <a:latin typeface="Avenir LT 45 Book"/>
                <a:cs typeface="Avenir LT 45 Book"/>
              </a:rPr>
              <a:t> same process.]</a:t>
            </a:r>
          </a:p>
          <a:p>
            <a:endParaRPr lang="en-US" dirty="0" smtClean="0">
              <a:latin typeface="+mn-lt"/>
              <a:cs typeface="Calibri"/>
            </a:endParaRPr>
          </a:p>
          <a:p>
            <a:r>
              <a:rPr lang="en-US" dirty="0" smtClean="0">
                <a:latin typeface="+mn-lt"/>
                <a:cs typeface="Calibri"/>
              </a:rPr>
              <a:t>Interestingly, there are only two:</a:t>
            </a:r>
          </a:p>
          <a:p>
            <a:pPr marL="171441" indent="-171441">
              <a:buFontTx/>
              <a:buChar char="-"/>
            </a:pPr>
            <a:r>
              <a:rPr lang="en-US" b="1" dirty="0" smtClean="0">
                <a:latin typeface="+mn-lt"/>
                <a:cs typeface="Calibri"/>
              </a:rPr>
              <a:t>Gaining access to power</a:t>
            </a:r>
          </a:p>
          <a:p>
            <a:pPr marL="171441" indent="-171441">
              <a:buFontTx/>
              <a:buChar char="-"/>
            </a:pPr>
            <a:r>
              <a:rPr lang="en-US" b="1" dirty="0" smtClean="0">
                <a:latin typeface="+mn-lt"/>
                <a:cs typeface="Calibri"/>
              </a:rPr>
              <a:t>Making achievements visible</a:t>
            </a:r>
          </a:p>
          <a:p>
            <a:endParaRPr lang="en-US" b="1" dirty="0" smtClean="0">
              <a:latin typeface="Calibri"/>
              <a:cs typeface="Calibri"/>
            </a:endParaRPr>
          </a:p>
        </p:txBody>
      </p:sp>
      <p:sp>
        <p:nvSpPr>
          <p:cNvPr id="4" name="Slide Number Placeholder 3"/>
          <p:cNvSpPr>
            <a:spLocks noGrp="1"/>
          </p:cNvSpPr>
          <p:nvPr>
            <p:ph type="sldNum" sz="quarter" idx="10"/>
          </p:nvPr>
        </p:nvSpPr>
        <p:spPr/>
        <p:txBody>
          <a:bodyPr/>
          <a:lstStyle/>
          <a:p>
            <a:fld id="{F9B867C1-FAAF-904E-8C2A-1E549892FF7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10392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onthemarc.org/" TargetMode="External"/><Relationship Id="rId13" Type="http://schemas.openxmlformats.org/officeDocument/2006/relationships/image" Target="../media/image8.gif"/><Relationship Id="rId3" Type="http://schemas.openxmlformats.org/officeDocument/2006/relationships/hyperlink" Target="http://catalyst.org/Champions" TargetMode="External"/><Relationship Id="rId7" Type="http://schemas.openxmlformats.org/officeDocument/2006/relationships/hyperlink" Target="http://twitter.com/CatalystInc" TargetMode="External"/><Relationship Id="rId12" Type="http://schemas.openxmlformats.org/officeDocument/2006/relationships/image" Target="../media/image7.gi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hyperlink" Target="http://linkedin.com/%20groups?gid=2710104" TargetMode="External"/><Relationship Id="rId11" Type="http://schemas.openxmlformats.org/officeDocument/2006/relationships/image" Target="../media/image6.png"/><Relationship Id="rId5" Type="http://schemas.openxmlformats.org/officeDocument/2006/relationships/hyperlink" Target="http://instagram.com/CatalystInc" TargetMode="External"/><Relationship Id="rId10" Type="http://schemas.openxmlformats.org/officeDocument/2006/relationships/hyperlink" Target="http://youtube.com/user/CatalystClips" TargetMode="External"/><Relationship Id="rId4" Type="http://schemas.openxmlformats.org/officeDocument/2006/relationships/hyperlink" Target="http://catalyst.org/Zing" TargetMode="External"/><Relationship Id="rId9" Type="http://schemas.openxmlformats.org/officeDocument/2006/relationships/hyperlink" Target="http://facebook.com/CatalystInc" TargetMode="External"/><Relationship Id="rId14" Type="http://schemas.openxmlformats.org/officeDocument/2006/relationships/image" Target="../media/image9.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38875" y="1571625"/>
            <a:ext cx="5192888" cy="2350418"/>
          </a:xfrm>
        </p:spPr>
        <p:txBody>
          <a:bodyPr anchor="b">
            <a:noAutofit/>
          </a:bodyPr>
          <a:lstStyle>
            <a:lvl1pPr algn="l">
              <a:defRPr sz="5400" cap="all" baseline="0"/>
            </a:lvl1pPr>
          </a:lstStyle>
          <a:p>
            <a:r>
              <a:rPr lang="en-US" dirty="0" smtClean="0"/>
              <a:t>Lorem ipsum</a:t>
            </a:r>
            <a:br>
              <a:rPr lang="en-US" dirty="0" smtClean="0"/>
            </a:br>
            <a:r>
              <a:rPr lang="en-US" dirty="0" smtClean="0"/>
              <a:t>dolor set </a:t>
            </a:r>
            <a:r>
              <a:rPr lang="en-US" dirty="0" err="1" smtClean="0"/>
              <a:t>amet</a:t>
            </a:r>
            <a:endParaRPr lang="en-US" dirty="0"/>
          </a:p>
        </p:txBody>
      </p:sp>
      <p:sp>
        <p:nvSpPr>
          <p:cNvPr id="3" name="Subtitle 2"/>
          <p:cNvSpPr>
            <a:spLocks noGrp="1"/>
          </p:cNvSpPr>
          <p:nvPr>
            <p:ph type="subTitle" idx="1" hasCustomPrompt="1"/>
          </p:nvPr>
        </p:nvSpPr>
        <p:spPr>
          <a:xfrm>
            <a:off x="6238875" y="3924443"/>
            <a:ext cx="5644444" cy="596547"/>
          </a:xfrm>
          <a:prstGeom prst="rect">
            <a:avLst/>
          </a:prstGeom>
        </p:spPr>
        <p:txBody>
          <a:bodyPr/>
          <a:lstStyle>
            <a:lvl1pPr marL="0" indent="0" algn="l">
              <a:buNone/>
              <a:defRPr sz="2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Lorem Ipsum Dolor Set </a:t>
            </a:r>
            <a:r>
              <a:rPr lang="en-US" dirty="0" err="1" smtClean="0"/>
              <a:t>Amet</a:t>
            </a:r>
            <a:endParaRPr lang="en-US" dirty="0"/>
          </a:p>
        </p:txBody>
      </p:sp>
      <p:sp>
        <p:nvSpPr>
          <p:cNvPr id="11" name="Subtitle 2"/>
          <p:cNvSpPr txBox="1">
            <a:spLocks/>
          </p:cNvSpPr>
          <p:nvPr userDrawn="1"/>
        </p:nvSpPr>
        <p:spPr>
          <a:xfrm>
            <a:off x="451556" y="5759097"/>
            <a:ext cx="11288888" cy="7207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Font typeface="Arial" charset="0"/>
              <a:buNone/>
              <a:tabLst/>
              <a:defRPr sz="2400" kern="1200">
                <a:solidFill>
                  <a:schemeClr val="tx2"/>
                </a:solidFill>
                <a:latin typeface="Avenir Next" charset="0"/>
                <a:ea typeface="Avenir Next" charset="0"/>
                <a:cs typeface="Avenir Next" charset="0"/>
              </a:defRPr>
            </a:lvl1pPr>
            <a:lvl2pPr marL="457200" indent="0" algn="ctr" defTabSz="914400" rtl="0" eaLnBrk="1" latinLnBrk="0" hangingPunct="1">
              <a:lnSpc>
                <a:spcPct val="90000"/>
              </a:lnSpc>
              <a:spcBef>
                <a:spcPts val="500"/>
              </a:spcBef>
              <a:buClr>
                <a:schemeClr val="accent2"/>
              </a:buClr>
              <a:buFont typeface="Arial" charset="0"/>
              <a:buNone/>
              <a:tabLst/>
              <a:defRPr sz="2000" kern="1200">
                <a:solidFill>
                  <a:schemeClr val="tx1"/>
                </a:solidFill>
                <a:latin typeface="Avenir Next" charset="0"/>
                <a:ea typeface="Avenir Next" charset="0"/>
                <a:cs typeface="Avenir Next" charset="0"/>
              </a:defRPr>
            </a:lvl2pPr>
            <a:lvl3pPr marL="914400" indent="0" algn="ctr" defTabSz="914400" rtl="0" eaLnBrk="1" latinLnBrk="0" hangingPunct="1">
              <a:lnSpc>
                <a:spcPct val="90000"/>
              </a:lnSpc>
              <a:spcBef>
                <a:spcPts val="500"/>
              </a:spcBef>
              <a:buClr>
                <a:schemeClr val="accent2"/>
              </a:buClr>
              <a:buFont typeface="Arial" charset="0"/>
              <a:buNone/>
              <a:tabLst/>
              <a:defRPr sz="1800" kern="1200">
                <a:solidFill>
                  <a:schemeClr val="tx1"/>
                </a:solidFill>
                <a:latin typeface="Avenir Next" charset="0"/>
                <a:ea typeface="Avenir Next" charset="0"/>
                <a:cs typeface="Avenir Next" charset="0"/>
              </a:defRPr>
            </a:lvl3pPr>
            <a:lvl4pPr marL="1371600" indent="0" algn="ctr" defTabSz="914400" rtl="0" eaLnBrk="1" latinLnBrk="0" hangingPunct="1">
              <a:lnSpc>
                <a:spcPct val="90000"/>
              </a:lnSpc>
              <a:spcBef>
                <a:spcPts val="500"/>
              </a:spcBef>
              <a:buClr>
                <a:schemeClr val="accent2"/>
              </a:buClr>
              <a:buFont typeface="Arial" charset="0"/>
              <a:buNone/>
              <a:tabLst/>
              <a:defRPr sz="1600" kern="1200">
                <a:solidFill>
                  <a:schemeClr val="tx1"/>
                </a:solidFill>
                <a:latin typeface="Avenir Next" charset="0"/>
                <a:ea typeface="Avenir Next" charset="0"/>
                <a:cs typeface="Avenir Next" charset="0"/>
              </a:defRPr>
            </a:lvl4pPr>
            <a:lvl5pPr marL="1828800" indent="0" algn="ctr" defTabSz="914400" rtl="0" eaLnBrk="1" latinLnBrk="0" hangingPunct="1">
              <a:lnSpc>
                <a:spcPct val="90000"/>
              </a:lnSpc>
              <a:spcBef>
                <a:spcPts val="500"/>
              </a:spcBef>
              <a:buClr>
                <a:schemeClr val="accent2"/>
              </a:buClr>
              <a:buFont typeface="Arial" charset="0"/>
              <a:buNone/>
              <a:tabLst/>
              <a:defRPr sz="1600" kern="1200">
                <a:solidFill>
                  <a:schemeClr val="tx1"/>
                </a:solidFill>
                <a:latin typeface="Avenir Next" charset="0"/>
                <a:ea typeface="Avenir Next" charset="0"/>
                <a:cs typeface="Avenir Nex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15" name="Text Placeholder 14"/>
          <p:cNvSpPr>
            <a:spLocks noGrp="1"/>
          </p:cNvSpPr>
          <p:nvPr>
            <p:ph type="body" sz="quarter" idx="10" hasCustomPrompt="1"/>
          </p:nvPr>
        </p:nvSpPr>
        <p:spPr>
          <a:xfrm>
            <a:off x="6238875" y="5076242"/>
            <a:ext cx="5644444" cy="264758"/>
          </a:xfrm>
        </p:spPr>
        <p:txBody>
          <a:bodyPr>
            <a:noAutofit/>
          </a:bodyPr>
          <a:lstStyle>
            <a:lvl1pPr marL="11112" indent="0" algn="l">
              <a:buNone/>
              <a:defRPr sz="1400" cap="all" baseline="0">
                <a:solidFill>
                  <a:schemeClr val="accent2"/>
                </a:solidFill>
              </a:defRPr>
            </a:lvl1pPr>
            <a:lvl2pPr marL="234950" indent="0">
              <a:buNone/>
              <a:defRPr/>
            </a:lvl2pPr>
            <a:lvl3pPr marL="471487" indent="0">
              <a:buNone/>
              <a:defRPr/>
            </a:lvl3pPr>
            <a:lvl4pPr marL="695325" indent="0">
              <a:buNone/>
              <a:defRPr/>
            </a:lvl4pPr>
            <a:lvl5pPr marL="808038" indent="0">
              <a:buNone/>
              <a:defRPr/>
            </a:lvl5pPr>
          </a:lstStyle>
          <a:p>
            <a:pPr lvl="0"/>
            <a:r>
              <a:rPr lang="en-US" dirty="0" smtClean="0"/>
              <a:t>PRESENTER NAME Title</a:t>
            </a:r>
            <a:endParaRPr lang="en-US" dirty="0"/>
          </a:p>
        </p:txBody>
      </p:sp>
      <p:cxnSp>
        <p:nvCxnSpPr>
          <p:cNvPr id="10" name="Straight Connector 9"/>
          <p:cNvCxnSpPr/>
          <p:nvPr userDrawn="1"/>
        </p:nvCxnSpPr>
        <p:spPr>
          <a:xfrm>
            <a:off x="5576183" y="1226821"/>
            <a:ext cx="0" cy="47676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stretch>
            <a:fillRect/>
          </a:stretch>
        </p:blipFill>
        <p:spPr>
          <a:xfrm>
            <a:off x="1199860" y="1571625"/>
            <a:ext cx="3832836" cy="3694148"/>
          </a:xfrm>
          <a:prstGeom prst="rect">
            <a:avLst/>
          </a:prstGeom>
        </p:spPr>
      </p:pic>
    </p:spTree>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entered_Title and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dirty="0" smtClean="0"/>
              <a:t>©Catalyst 2017</a:t>
            </a:r>
            <a:endParaRPr lang="en-US" dirty="0"/>
          </a:p>
        </p:txBody>
      </p:sp>
      <p:sp>
        <p:nvSpPr>
          <p:cNvPr id="8" name="Slide Number Placeholder 7"/>
          <p:cNvSpPr>
            <a:spLocks noGrp="1"/>
          </p:cNvSpPr>
          <p:nvPr>
            <p:ph type="sldNum" sz="quarter" idx="11"/>
          </p:nvPr>
        </p:nvSpPr>
        <p:spPr/>
        <p:txBody>
          <a:bodyPr/>
          <a:lstStyle/>
          <a:p>
            <a:fld id="{A73C44F1-B46B-3F47-90F5-00EF09D4F6D3}" type="slidenum">
              <a:rPr lang="en-US" smtClean="0"/>
              <a:pPr/>
              <a:t>‹#›</a:t>
            </a:fld>
            <a:endParaRPr lang="en-US" dirty="0"/>
          </a:p>
        </p:txBody>
      </p:sp>
      <p:cxnSp>
        <p:nvCxnSpPr>
          <p:cNvPr id="14" name="Straight Connector 13"/>
          <p:cNvCxnSpPr/>
          <p:nvPr userDrawn="1"/>
        </p:nvCxnSpPr>
        <p:spPr>
          <a:xfrm>
            <a:off x="5390445" y="365125"/>
            <a:ext cx="141111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2" hasCustomPrompt="1"/>
          </p:nvPr>
        </p:nvSpPr>
        <p:spPr>
          <a:xfrm>
            <a:off x="838200" y="544513"/>
            <a:ext cx="10515599" cy="613769"/>
          </a:xfrm>
        </p:spPr>
        <p:txBody>
          <a:bodyPr>
            <a:noAutofit/>
          </a:bodyPr>
          <a:lstStyle>
            <a:lvl1pPr marL="11112" indent="0" algn="ctr">
              <a:buNone/>
              <a:defRPr sz="4800" b="1">
                <a:solidFill>
                  <a:schemeClr val="tx1"/>
                </a:solidFill>
              </a:defRPr>
            </a:lvl1pPr>
          </a:lstStyle>
          <a:p>
            <a:pPr lvl="0"/>
            <a:r>
              <a:rPr lang="en-US" dirty="0" smtClean="0"/>
              <a:t>HEADING </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6847" y="142874"/>
            <a:ext cx="1366256" cy="278716"/>
          </a:xfrm>
          <a:prstGeom prst="rect">
            <a:avLst/>
          </a:prstGeom>
        </p:spPr>
      </p:pic>
      <p:sp>
        <p:nvSpPr>
          <p:cNvPr id="10" name="Text Placeholder 6"/>
          <p:cNvSpPr>
            <a:spLocks noGrp="1"/>
          </p:cNvSpPr>
          <p:nvPr>
            <p:ph idx="1"/>
          </p:nvPr>
        </p:nvSpPr>
        <p:spPr>
          <a:xfrm>
            <a:off x="838200" y="1379060"/>
            <a:ext cx="10515600" cy="48074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_Left">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smtClean="0"/>
              <a:t>©Catalyst 2017</a:t>
            </a:r>
            <a:endParaRPr lang="en-US" dirty="0"/>
          </a:p>
        </p:txBody>
      </p:sp>
      <p:sp>
        <p:nvSpPr>
          <p:cNvPr id="9" name="Slide Number Placeholder 8"/>
          <p:cNvSpPr>
            <a:spLocks noGrp="1"/>
          </p:cNvSpPr>
          <p:nvPr>
            <p:ph type="sldNum" sz="quarter" idx="11"/>
          </p:nvPr>
        </p:nvSpPr>
        <p:spPr/>
        <p:txBody>
          <a:bodyPr/>
          <a:lstStyle/>
          <a:p>
            <a:fld id="{A73C44F1-B46B-3F47-90F5-00EF09D4F6D3}" type="slidenum">
              <a:rPr lang="en-US" smtClean="0"/>
              <a:pPr/>
              <a:t>‹#›</a:t>
            </a:fld>
            <a:endParaRPr lang="en-US" dirty="0"/>
          </a:p>
        </p:txBody>
      </p:sp>
      <p:sp>
        <p:nvSpPr>
          <p:cNvPr id="11" name="Title Placeholder 1"/>
          <p:cNvSpPr>
            <a:spLocks noGrp="1"/>
          </p:cNvSpPr>
          <p:nvPr>
            <p:ph type="title"/>
          </p:nvPr>
        </p:nvSpPr>
        <p:spPr>
          <a:xfrm>
            <a:off x="838200" y="544513"/>
            <a:ext cx="3733800" cy="5584825"/>
          </a:xfrm>
          <a:prstGeom prst="rect">
            <a:avLst/>
          </a:prstGeom>
        </p:spPr>
        <p:txBody>
          <a:bodyPr vert="horz" lIns="91440" tIns="45720" rIns="91440" bIns="45720" rtlCol="0" anchor="t">
            <a:normAutofit/>
          </a:bodyPr>
          <a:lstStyle/>
          <a:p>
            <a:r>
              <a:rPr lang="en-US" smtClean="0"/>
              <a:t>Click to edit Master title style</a:t>
            </a:r>
            <a:endParaRPr lang="en-US" dirty="0" smtClean="0"/>
          </a:p>
        </p:txBody>
      </p:sp>
      <p:sp>
        <p:nvSpPr>
          <p:cNvPr id="13" name="Content Placeholder 12"/>
          <p:cNvSpPr>
            <a:spLocks noGrp="1"/>
          </p:cNvSpPr>
          <p:nvPr>
            <p:ph sz="quarter" idx="12"/>
          </p:nvPr>
        </p:nvSpPr>
        <p:spPr>
          <a:xfrm>
            <a:off x="4986338" y="544513"/>
            <a:ext cx="6699250" cy="562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©Catalyst 2017</a:t>
            </a:r>
            <a:endParaRPr lang="en-US" dirty="0"/>
          </a:p>
        </p:txBody>
      </p:sp>
      <p:sp>
        <p:nvSpPr>
          <p:cNvPr id="4" name="Slide Number Placeholder 3"/>
          <p:cNvSpPr>
            <a:spLocks noGrp="1"/>
          </p:cNvSpPr>
          <p:nvPr>
            <p:ph type="sldNum" sz="quarter" idx="11"/>
          </p:nvPr>
        </p:nvSpPr>
        <p:spPr/>
        <p:txBody>
          <a:bodyPr/>
          <a:lstStyle/>
          <a:p>
            <a:fld id="{A73C44F1-B46B-3F47-90F5-00EF09D4F6D3}" type="slidenum">
              <a:rPr lang="en-US" smtClean="0"/>
              <a:pPr/>
              <a:t>‹#›</a:t>
            </a:fld>
            <a:endParaRPr lang="en-US" dirty="0"/>
          </a:p>
        </p:txBody>
      </p:sp>
      <p:sp>
        <p:nvSpPr>
          <p:cNvPr id="6" name="Title Placeholder 1"/>
          <p:cNvSpPr>
            <a:spLocks noGrp="1"/>
          </p:cNvSpPr>
          <p:nvPr>
            <p:ph type="title"/>
          </p:nvPr>
        </p:nvSpPr>
        <p:spPr>
          <a:xfrm>
            <a:off x="838200" y="544513"/>
            <a:ext cx="10515600" cy="833911"/>
          </a:xfrm>
          <a:prstGeom prst="rect">
            <a:avLst/>
          </a:prstGeom>
        </p:spPr>
        <p:txBody>
          <a:bodyPr vert="horz" lIns="91440" tIns="45720" rIns="91440" bIns="45720" rtlCol="0" anchor="t">
            <a:normAutofit/>
          </a:bodyPr>
          <a:lstStyle/>
          <a:p>
            <a:r>
              <a:rPr lang="en-US" smtClean="0"/>
              <a:t>Click to edit Master title style</a:t>
            </a:r>
            <a:endParaRPr lang="en-US" dirty="0" smtClean="0"/>
          </a:p>
        </p:txBody>
      </p:sp>
      <p:sp>
        <p:nvSpPr>
          <p:cNvPr id="7" name="Text Placeholder 6"/>
          <p:cNvSpPr>
            <a:spLocks noGrp="1"/>
          </p:cNvSpPr>
          <p:nvPr>
            <p:ph idx="1"/>
          </p:nvPr>
        </p:nvSpPr>
        <p:spPr>
          <a:xfrm>
            <a:off x="838200" y="1557811"/>
            <a:ext cx="10515600" cy="4619152"/>
          </a:xfrm>
          <a:prstGeom prst="rect">
            <a:avLst/>
          </a:prstGeom>
        </p:spPr>
        <p:txBody>
          <a:bodyPr vert="horz" lIns="91440" tIns="45720" rIns="91440" bIns="45720" rtlCol="0">
            <a:noAutofit/>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13832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597820"/>
            <a:ext cx="5018772" cy="823912"/>
          </a:xfrm>
          <a:prstGeom prst="rect">
            <a:avLst/>
          </a:prstGeom>
        </p:spPr>
        <p:txBody>
          <a:bodyPr anchor="b">
            <a:normAutofit/>
          </a:bodyPr>
          <a:lstStyle>
            <a:lvl1pPr marL="0" indent="0">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9" y="2505075"/>
            <a:ext cx="5018772" cy="3684588"/>
          </a:xfrm>
          <a:prstGeom prst="rect">
            <a:avLst/>
          </a:prstGeom>
        </p:spPr>
        <p:txBody>
          <a:bodyPr>
            <a:normAutofit/>
          </a:bodyPr>
          <a:lstStyle>
            <a:lvl1pPr marL="11112" indent="0">
              <a:buNone/>
              <a:defRPr sz="2000"/>
            </a:lvl1pPr>
            <a:lvl2pPr marL="234950" indent="0">
              <a:buNone/>
              <a:defRPr/>
            </a:lvl2pPr>
            <a:lvl3pPr marL="471487" indent="0">
              <a:buNone/>
              <a:defRPr/>
            </a:lvl3pPr>
            <a:lvl4pPr marL="695325" indent="0">
              <a:buNone/>
              <a:defRPr/>
            </a:lvl4pPr>
            <a:lvl5pPr marL="808038" indent="0">
              <a:buNone/>
              <a:defRPr/>
            </a:lvl5pPr>
          </a:lstStyle>
          <a:p>
            <a:pPr lvl="0"/>
            <a:r>
              <a:rPr lang="en-US" smtClean="0"/>
              <a:t>Click to edit Master text styles</a:t>
            </a:r>
          </a:p>
        </p:txBody>
      </p:sp>
      <p:sp>
        <p:nvSpPr>
          <p:cNvPr id="5" name="Text Placeholder 4"/>
          <p:cNvSpPr>
            <a:spLocks noGrp="1"/>
          </p:cNvSpPr>
          <p:nvPr>
            <p:ph type="body" sz="quarter" idx="3" hasCustomPrompt="1"/>
          </p:nvPr>
        </p:nvSpPr>
        <p:spPr>
          <a:xfrm>
            <a:off x="6310312" y="1597821"/>
            <a:ext cx="5043488" cy="823912"/>
          </a:xfrm>
          <a:prstGeom prst="rect">
            <a:avLst/>
          </a:prstGeom>
        </p:spPr>
        <p:txBody>
          <a:bodyPr anchor="b">
            <a:normAutofit/>
          </a:bodyPr>
          <a:lstStyle>
            <a:lvl1pPr marL="0" indent="0">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10312" y="2505075"/>
            <a:ext cx="5043488" cy="3684588"/>
          </a:xfrm>
          <a:prstGeom prst="rect">
            <a:avLst/>
          </a:prstGeom>
        </p:spPr>
        <p:txBody>
          <a:bodyPr>
            <a:normAutofit/>
          </a:bodyPr>
          <a:lstStyle>
            <a:lvl1pPr marL="11112" indent="0">
              <a:buNone/>
              <a:defRPr sz="2000"/>
            </a:lvl1pPr>
          </a:lstStyle>
          <a:p>
            <a:pPr lvl="0"/>
            <a:r>
              <a:rPr lang="en-US" smtClean="0"/>
              <a:t>Click to edit Master text styles</a:t>
            </a:r>
          </a:p>
        </p:txBody>
      </p:sp>
      <p:sp>
        <p:nvSpPr>
          <p:cNvPr id="10" name="Footer Placeholder 9"/>
          <p:cNvSpPr>
            <a:spLocks noGrp="1"/>
          </p:cNvSpPr>
          <p:nvPr>
            <p:ph type="ftr" sz="quarter" idx="10"/>
          </p:nvPr>
        </p:nvSpPr>
        <p:spPr/>
        <p:txBody>
          <a:bodyPr/>
          <a:lstStyle/>
          <a:p>
            <a:r>
              <a:rPr lang="en-US" smtClean="0"/>
              <a:t>©Catalyst 2017</a:t>
            </a:r>
            <a:endParaRPr lang="en-US" dirty="0"/>
          </a:p>
        </p:txBody>
      </p:sp>
      <p:sp>
        <p:nvSpPr>
          <p:cNvPr id="11" name="Slide Number Placeholder 10"/>
          <p:cNvSpPr>
            <a:spLocks noGrp="1"/>
          </p:cNvSpPr>
          <p:nvPr>
            <p:ph type="sldNum" sz="quarter" idx="11"/>
          </p:nvPr>
        </p:nvSpPr>
        <p:spPr/>
        <p:txBody>
          <a:bodyPr/>
          <a:lstStyle/>
          <a:p>
            <a:fld id="{A73C44F1-B46B-3F47-90F5-00EF09D4F6D3}" type="slidenum">
              <a:rPr lang="en-US" smtClean="0"/>
              <a:pPr/>
              <a:t>‹#›</a:t>
            </a:fld>
            <a:endParaRPr lang="en-US" dirty="0"/>
          </a:p>
        </p:txBody>
      </p:sp>
      <p:cxnSp>
        <p:nvCxnSpPr>
          <p:cNvPr id="12" name="Straight Connector 11"/>
          <p:cNvCxnSpPr/>
          <p:nvPr userDrawn="1"/>
        </p:nvCxnSpPr>
        <p:spPr>
          <a:xfrm>
            <a:off x="974677" y="378772"/>
            <a:ext cx="141111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838200" y="544513"/>
            <a:ext cx="10515600" cy="833911"/>
          </a:xfrm>
        </p:spPr>
        <p:txBody>
          <a:body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_w_Picture">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38200" y="1557805"/>
            <a:ext cx="4087813" cy="4598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0"/>
          </p:nvPr>
        </p:nvSpPr>
        <p:spPr/>
        <p:txBody>
          <a:bodyPr/>
          <a:lstStyle/>
          <a:p>
            <a:r>
              <a:rPr lang="en-US" smtClean="0"/>
              <a:t>©Catalyst 2017</a:t>
            </a:r>
            <a:endParaRPr lang="en-US" dirty="0"/>
          </a:p>
        </p:txBody>
      </p:sp>
      <p:sp>
        <p:nvSpPr>
          <p:cNvPr id="7" name="Slide Number Placeholder 6"/>
          <p:cNvSpPr>
            <a:spLocks noGrp="1"/>
          </p:cNvSpPr>
          <p:nvPr>
            <p:ph type="sldNum" sz="quarter" idx="11"/>
          </p:nvPr>
        </p:nvSpPr>
        <p:spPr/>
        <p:txBody>
          <a:bodyPr/>
          <a:lstStyle/>
          <a:p>
            <a:fld id="{A73C44F1-B46B-3F47-90F5-00EF09D4F6D3}" type="slidenum">
              <a:rPr lang="en-US" smtClean="0"/>
              <a:pPr/>
              <a:t>‹#›</a:t>
            </a:fld>
            <a:endParaRPr lang="en-US" dirty="0"/>
          </a:p>
        </p:txBody>
      </p:sp>
      <p:sp>
        <p:nvSpPr>
          <p:cNvPr id="4" name="Picture Placeholder 3"/>
          <p:cNvSpPr>
            <a:spLocks noGrp="1"/>
          </p:cNvSpPr>
          <p:nvPr>
            <p:ph type="pic" sz="quarter" idx="12"/>
          </p:nvPr>
        </p:nvSpPr>
        <p:spPr>
          <a:xfrm>
            <a:off x="5131558" y="1557811"/>
            <a:ext cx="6222242" cy="4598343"/>
          </a:xfrm>
        </p:spPr>
        <p:txBody>
          <a:bodyPr/>
          <a:lstStyle/>
          <a:p>
            <a:r>
              <a:rPr lang="en-US" smtClean="0"/>
              <a:t>Click icon to add picture</a:t>
            </a:r>
            <a:endParaRPr lang="en-US" dirty="0"/>
          </a:p>
        </p:txBody>
      </p:sp>
      <p:sp>
        <p:nvSpPr>
          <p:cNvPr id="8" name="Title Placeholder 1"/>
          <p:cNvSpPr>
            <a:spLocks noGrp="1"/>
          </p:cNvSpPr>
          <p:nvPr>
            <p:ph type="title"/>
          </p:nvPr>
        </p:nvSpPr>
        <p:spPr>
          <a:xfrm>
            <a:off x="838200" y="544513"/>
            <a:ext cx="10515600" cy="833911"/>
          </a:xfrm>
          <a:prstGeom prst="rect">
            <a:avLst/>
          </a:prstGeom>
        </p:spPr>
        <p:txBody>
          <a:bodyPr vert="horz" lIns="91440" tIns="45720" rIns="91440" bIns="45720" rtlCol="0" anchor="t">
            <a:normAutofit/>
          </a:bodyPr>
          <a:lstStyle/>
          <a:p>
            <a:r>
              <a:rPr lang="en-US" smtClean="0"/>
              <a:t>Click to edit Master title style</a:t>
            </a:r>
            <a:endParaRPr lang="en-US" dirty="0" smtClean="0"/>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smtClean="0"/>
              <a:t>©Catalyst 2017</a:t>
            </a:r>
            <a:endParaRPr lang="en-US" dirty="0"/>
          </a:p>
        </p:txBody>
      </p:sp>
      <p:sp>
        <p:nvSpPr>
          <p:cNvPr id="9" name="Slide Number Placeholder 8"/>
          <p:cNvSpPr>
            <a:spLocks noGrp="1"/>
          </p:cNvSpPr>
          <p:nvPr>
            <p:ph type="sldNum" sz="quarter" idx="11"/>
          </p:nvPr>
        </p:nvSpPr>
        <p:spPr/>
        <p:txBody>
          <a:bodyPr/>
          <a:lstStyle/>
          <a:p>
            <a:fld id="{A73C44F1-B46B-3F47-90F5-00EF09D4F6D3}" type="slidenum">
              <a:rPr lang="en-US" smtClean="0"/>
              <a:pPr/>
              <a:t>‹#›</a:t>
            </a:fld>
            <a:endParaRPr lang="en-US" dirty="0"/>
          </a:p>
        </p:txBody>
      </p:sp>
      <p:sp>
        <p:nvSpPr>
          <p:cNvPr id="10" name="Text Placeholder 3"/>
          <p:cNvSpPr>
            <a:spLocks noGrp="1"/>
          </p:cNvSpPr>
          <p:nvPr>
            <p:ph type="body" sz="half" idx="2"/>
          </p:nvPr>
        </p:nvSpPr>
        <p:spPr>
          <a:xfrm>
            <a:off x="839788" y="3522134"/>
            <a:ext cx="3732212" cy="265006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3" name="Title Placeholder 1"/>
          <p:cNvSpPr>
            <a:spLocks noGrp="1"/>
          </p:cNvSpPr>
          <p:nvPr>
            <p:ph type="title"/>
          </p:nvPr>
        </p:nvSpPr>
        <p:spPr>
          <a:xfrm>
            <a:off x="838200" y="544513"/>
            <a:ext cx="3733800" cy="2713037"/>
          </a:xfrm>
          <a:prstGeom prst="rect">
            <a:avLst/>
          </a:prstGeom>
        </p:spPr>
        <p:txBody>
          <a:bodyPr vert="horz" lIns="91440" tIns="45720" rIns="91440" bIns="45720" rtlCol="0" anchor="t">
            <a:normAutofit/>
          </a:bodyPr>
          <a:lstStyle/>
          <a:p>
            <a:r>
              <a:rPr lang="en-US" smtClean="0"/>
              <a:t>Click to edit Master title style</a:t>
            </a:r>
            <a:endParaRPr lang="en-US" dirty="0" smtClean="0"/>
          </a:p>
        </p:txBody>
      </p:sp>
      <p:sp>
        <p:nvSpPr>
          <p:cNvPr id="14" name="Content Placeholder 12"/>
          <p:cNvSpPr>
            <a:spLocks noGrp="1"/>
          </p:cNvSpPr>
          <p:nvPr>
            <p:ph sz="quarter" idx="12"/>
          </p:nvPr>
        </p:nvSpPr>
        <p:spPr>
          <a:xfrm>
            <a:off x="4986338" y="544513"/>
            <a:ext cx="6699250" cy="5627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7339"/>
            <a:ext cx="10972800" cy="1143000"/>
          </a:xfrm>
          <a:prstGeom prst="rect">
            <a:avLst/>
          </a:prstGeom>
        </p:spPr>
        <p:txBody>
          <a:bodyPr/>
          <a:lstStyle>
            <a:lvl1pPr>
              <a:defRPr>
                <a:solidFill>
                  <a:srgbClr val="00648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457200"/>
            <a:fld id="{A2797701-E519-7943-84A5-54215C2C5555}" type="datetime1">
              <a:rPr lang="en-US">
                <a:solidFill>
                  <a:prstClr val="black"/>
                </a:solidFill>
              </a:rPr>
              <a:pPr defTabSz="457200"/>
              <a:t>4/3/2018</a:t>
            </a:fld>
            <a:endParaRPr lang="en-US">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 Catalyst 2017</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267932-05D5-1E44-8B3C-749E19B79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622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457200"/>
            <a:fld id="{4A04E58E-F178-1A4D-BF45-A09D56D53AD0}" type="datetime1">
              <a:rPr lang="en-US">
                <a:solidFill>
                  <a:prstClr val="black"/>
                </a:solidFill>
              </a:rPr>
              <a:pPr defTabSz="457200"/>
              <a:t>4/3/2018</a:t>
            </a:fld>
            <a:endParaRPr lang="en-US" dirty="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 Catalyst 2010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98F969-87C8-6A41-ACFC-44D3E12668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4519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EB53B55-C1E5-4F57-A6EB-4529D5BE4C89}" type="datetime1">
              <a:rPr lang="en-US" smtClean="0"/>
              <a:t>4/3/2018</a:t>
            </a:fld>
            <a:endParaRPr lang="en-US"/>
          </a:p>
        </p:txBody>
      </p:sp>
      <p:sp>
        <p:nvSpPr>
          <p:cNvPr id="5" name="Footer Placeholder 4"/>
          <p:cNvSpPr>
            <a:spLocks noGrp="1"/>
          </p:cNvSpPr>
          <p:nvPr>
            <p:ph type="ftr" sz="quarter" idx="11"/>
          </p:nvPr>
        </p:nvSpPr>
        <p:spPr/>
        <p:txBody>
          <a:bodyPr/>
          <a:lstStyle/>
          <a:p>
            <a:r>
              <a:rPr lang="en-US" smtClean="0"/>
              <a:t>© Catalyst 2014</a:t>
            </a:r>
            <a:endParaRPr lang="en-US"/>
          </a:p>
        </p:txBody>
      </p:sp>
      <p:sp>
        <p:nvSpPr>
          <p:cNvPr id="6" name="Slide Number Placeholder 5"/>
          <p:cNvSpPr>
            <a:spLocks noGrp="1"/>
          </p:cNvSpPr>
          <p:nvPr>
            <p:ph type="sldNum" sz="quarter" idx="12"/>
          </p:nvPr>
        </p:nvSpPr>
        <p:spPr/>
        <p:txBody>
          <a:bodyPr/>
          <a:lstStyle/>
          <a:p>
            <a:fld id="{D698F969-87C8-6A41-ACFC-44D3E126682A}" type="slidenum">
              <a:rPr lang="en-US" smtClean="0"/>
              <a:pPr/>
              <a:t>‹#›</a:t>
            </a:fld>
            <a:endParaRPr lang="en-US"/>
          </a:p>
        </p:txBody>
      </p:sp>
    </p:spTree>
    <p:extLst>
      <p:ext uri="{BB962C8B-B14F-4D97-AF65-F5344CB8AC3E}">
        <p14:creationId xmlns:p14="http://schemas.microsoft.com/office/powerpoint/2010/main" val="2237079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Footer Placeholder 1"/>
          <p:cNvSpPr>
            <a:spLocks noGrp="1"/>
          </p:cNvSpPr>
          <p:nvPr userDrawn="1">
            <p:ph type="ftr" sz="quarter" idx="11"/>
          </p:nvPr>
        </p:nvSpPr>
        <p:spPr>
          <a:xfrm>
            <a:off x="4165600" y="6356351"/>
            <a:ext cx="3860800" cy="365125"/>
          </a:xfrm>
        </p:spPr>
        <p:txBody>
          <a:bodyPr/>
          <a:lstStyle>
            <a:lvl1pPr>
              <a:defRPr>
                <a:latin typeface="Avenir LT 35 Light" pitchFamily="34" charset="0"/>
              </a:defRPr>
            </a:lvl1pPr>
          </a:lstStyle>
          <a:p>
            <a:r>
              <a:rPr lang="en-US" dirty="0" smtClean="0">
                <a:solidFill>
                  <a:srgbClr val="005776">
                    <a:tint val="75000"/>
                  </a:srgbClr>
                </a:solidFill>
              </a:rPr>
              <a:t>© Catalyst 2013 </a:t>
            </a:r>
            <a:endParaRPr lang="en-US" dirty="0">
              <a:solidFill>
                <a:srgbClr val="005776">
                  <a:tint val="75000"/>
                </a:srgbClr>
              </a:solidFill>
            </a:endParaRPr>
          </a:p>
        </p:txBody>
      </p:sp>
      <p:sp>
        <p:nvSpPr>
          <p:cNvPr id="8" name="Slide Number Placeholder 2"/>
          <p:cNvSpPr>
            <a:spLocks noGrp="1"/>
          </p:cNvSpPr>
          <p:nvPr userDrawn="1">
            <p:ph type="sldNum" sz="quarter" idx="12"/>
          </p:nvPr>
        </p:nvSpPr>
        <p:spPr>
          <a:xfrm>
            <a:off x="8737600" y="6356351"/>
            <a:ext cx="2844800" cy="365125"/>
          </a:xfrm>
        </p:spPr>
        <p:txBody>
          <a:bodyPr/>
          <a:lstStyle>
            <a:lvl1pPr>
              <a:defRPr>
                <a:latin typeface="Avenir LT 35 Light" pitchFamily="34" charset="0"/>
              </a:defRPr>
            </a:lvl1pPr>
          </a:lstStyle>
          <a:p>
            <a:fld id="{D698F969-87C8-6A41-ACFC-44D3E126682A}" type="slidenum">
              <a:rPr lang="en-US" smtClean="0">
                <a:solidFill>
                  <a:srgbClr val="005776">
                    <a:tint val="75000"/>
                  </a:srgbClr>
                </a:solidFill>
              </a:rPr>
              <a:pPr/>
              <a:t>‹#›</a:t>
            </a:fld>
            <a:endParaRPr lang="en-US" dirty="0">
              <a:solidFill>
                <a:srgbClr val="005776">
                  <a:tint val="75000"/>
                </a:srgbClr>
              </a:solidFill>
            </a:endParaRPr>
          </a:p>
        </p:txBody>
      </p:sp>
      <p:sp>
        <p:nvSpPr>
          <p:cNvPr id="18" name="Content Placeholder 2"/>
          <p:cNvSpPr>
            <a:spLocks noGrp="1"/>
          </p:cNvSpPr>
          <p:nvPr>
            <p:ph idx="1"/>
          </p:nvPr>
        </p:nvSpPr>
        <p:spPr>
          <a:xfrm>
            <a:off x="609600" y="1600202"/>
            <a:ext cx="10972800" cy="3648695"/>
          </a:xfrm>
          <a:prstGeom prst="rect">
            <a:avLst/>
          </a:prstGeom>
        </p:spPr>
        <p:txBody>
          <a:bodyPr/>
          <a:lstStyle>
            <a:lvl1pPr>
              <a:defRPr>
                <a:solidFill>
                  <a:srgbClr val="00648C"/>
                </a:solidFill>
                <a:latin typeface="Avenir LT 35 Light" pitchFamily="34" charset="0"/>
              </a:defRPr>
            </a:lvl1pPr>
            <a:lvl2pPr>
              <a:defRPr>
                <a:solidFill>
                  <a:srgbClr val="00648C"/>
                </a:solidFill>
                <a:latin typeface="Avenir LT 35 Light" pitchFamily="34" charset="0"/>
              </a:defRPr>
            </a:lvl2pPr>
            <a:lvl3pPr>
              <a:defRPr>
                <a:solidFill>
                  <a:srgbClr val="00648C"/>
                </a:solidFill>
                <a:latin typeface="Avenir LT 35 Light" pitchFamily="34" charset="0"/>
              </a:defRPr>
            </a:lvl3pPr>
            <a:lvl4pPr>
              <a:defRPr>
                <a:solidFill>
                  <a:srgbClr val="00648C"/>
                </a:solidFill>
                <a:latin typeface="Avenir LT 35 Light" pitchFamily="34" charset="0"/>
              </a:defRPr>
            </a:lvl4pPr>
            <a:lvl5pPr>
              <a:defRPr>
                <a:solidFill>
                  <a:srgbClr val="00648C"/>
                </a:solidFill>
                <a:latin typeface="Avenir LT 35 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idx="13" hasCustomPrompt="1"/>
          </p:nvPr>
        </p:nvSpPr>
        <p:spPr>
          <a:xfrm>
            <a:off x="609600" y="5486401"/>
            <a:ext cx="10972800" cy="653143"/>
          </a:xfrm>
          <a:prstGeom prst="rect">
            <a:avLst/>
          </a:prstGeom>
        </p:spPr>
        <p:txBody>
          <a:bodyPr/>
          <a:lstStyle>
            <a:lvl1pPr algn="ctr">
              <a:buNone/>
              <a:defRPr lang="en-US" sz="3700" b="1" kern="1200" baseline="0" dirty="0" smtClean="0">
                <a:solidFill>
                  <a:srgbClr val="00648C"/>
                </a:solidFill>
                <a:latin typeface="Avenir LT 35 Light" pitchFamily="34" charset="0"/>
                <a:ea typeface="+mn-ea"/>
                <a:cs typeface="+mn-cs"/>
              </a:defRPr>
            </a:lvl1pPr>
            <a:lvl2pPr>
              <a:defRPr>
                <a:solidFill>
                  <a:srgbClr val="00648C"/>
                </a:solidFill>
                <a:latin typeface="Avenir LT 35 Light" pitchFamily="34" charset="0"/>
              </a:defRPr>
            </a:lvl2pPr>
            <a:lvl3pPr>
              <a:defRPr>
                <a:solidFill>
                  <a:srgbClr val="00648C"/>
                </a:solidFill>
                <a:latin typeface="Avenir LT 35 Light" pitchFamily="34" charset="0"/>
              </a:defRPr>
            </a:lvl3pPr>
            <a:lvl4pPr>
              <a:defRPr>
                <a:solidFill>
                  <a:srgbClr val="00648C"/>
                </a:solidFill>
                <a:latin typeface="Avenir LT 35 Light" pitchFamily="34" charset="0"/>
              </a:defRPr>
            </a:lvl4pPr>
            <a:lvl5pPr>
              <a:defRPr>
                <a:solidFill>
                  <a:srgbClr val="00648C"/>
                </a:solidFill>
                <a:latin typeface="Avenir LT 35 Light" pitchFamily="34" charset="0"/>
              </a:defRPr>
            </a:lvl5pPr>
          </a:lstStyle>
          <a:p>
            <a:pPr marL="457189" lvl="0" indent="-457189" algn="ctr" defTabSz="609585" rtl="0" eaLnBrk="1" latinLnBrk="0" hangingPunct="1">
              <a:spcBef>
                <a:spcPct val="20000"/>
              </a:spcBef>
              <a:buFont typeface="Arial"/>
              <a:buNone/>
            </a:pPr>
            <a:r>
              <a:rPr lang="en-US" dirty="0" smtClean="0"/>
              <a:t>Click to add slide takeaway message</a:t>
            </a:r>
          </a:p>
        </p:txBody>
      </p:sp>
      <p:sp>
        <p:nvSpPr>
          <p:cNvPr id="11" name="Title 10"/>
          <p:cNvSpPr>
            <a:spLocks noGrp="1"/>
          </p:cNvSpPr>
          <p:nvPr>
            <p:ph type="title"/>
          </p:nvPr>
        </p:nvSpPr>
        <p:spPr>
          <a:xfrm>
            <a:off x="609600" y="274639"/>
            <a:ext cx="10972800" cy="1143000"/>
          </a:xfrm>
          <a:prstGeom prst="rect">
            <a:avLst/>
          </a:prstGeom>
        </p:spPr>
        <p:txBody>
          <a:bodyPr/>
          <a:lstStyle>
            <a:lvl1pPr algn="l">
              <a:defRPr>
                <a:solidFill>
                  <a:schemeClr val="bg1"/>
                </a:solidFill>
              </a:defRPr>
            </a:lvl1pPr>
          </a:lstStyle>
          <a:p>
            <a:endParaRPr lang="en-US" dirty="0"/>
          </a:p>
        </p:txBody>
      </p:sp>
    </p:spTree>
    <p:extLst>
      <p:ext uri="{BB962C8B-B14F-4D97-AF65-F5344CB8AC3E}">
        <p14:creationId xmlns:p14="http://schemas.microsoft.com/office/powerpoint/2010/main" val="2205985932"/>
      </p:ext>
    </p:extLst>
  </p:cSld>
  <p:clrMapOvr>
    <a:masterClrMapping/>
  </p:clrMapOvr>
  <p:transition spd="slow">
    <p:wipe/>
  </p:transition>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dirty="0" smtClean="0"/>
              <a:t>©Catalyst 2017</a:t>
            </a:r>
            <a:endParaRPr lang="en-US" dirty="0"/>
          </a:p>
        </p:txBody>
      </p:sp>
      <p:sp>
        <p:nvSpPr>
          <p:cNvPr id="8" name="Slide Number Placeholder 7"/>
          <p:cNvSpPr>
            <a:spLocks noGrp="1"/>
          </p:cNvSpPr>
          <p:nvPr>
            <p:ph type="sldNum" sz="quarter" idx="11"/>
          </p:nvPr>
        </p:nvSpPr>
        <p:spPr/>
        <p:txBody>
          <a:bodyPr/>
          <a:lstStyle/>
          <a:p>
            <a:fld id="{A73C44F1-B46B-3F47-90F5-00EF09D4F6D3}" type="slidenum">
              <a:rPr lang="en-US" smtClean="0"/>
              <a:pPr/>
              <a:t>‹#›</a:t>
            </a:fld>
            <a:endParaRPr lang="en-US" dirty="0"/>
          </a:p>
        </p:txBody>
      </p:sp>
      <p:sp>
        <p:nvSpPr>
          <p:cNvPr id="10" name="Title Placeholder 1"/>
          <p:cNvSpPr>
            <a:spLocks noGrp="1"/>
          </p:cNvSpPr>
          <p:nvPr>
            <p:ph type="title"/>
          </p:nvPr>
        </p:nvSpPr>
        <p:spPr>
          <a:xfrm>
            <a:off x="838200" y="544513"/>
            <a:ext cx="10515600" cy="833911"/>
          </a:xfrm>
          <a:prstGeom prst="rect">
            <a:avLst/>
          </a:prstGeom>
        </p:spPr>
        <p:txBody>
          <a:bodyPr vert="horz" lIns="91440" tIns="45720" rIns="91440" bIns="45720" rtlCol="0" anchor="t">
            <a:normAutofit/>
          </a:bodyPr>
          <a:lstStyle/>
          <a:p>
            <a:r>
              <a:rPr lang="en-US" smtClean="0"/>
              <a:t>Click to edit Master title style</a:t>
            </a:r>
            <a:endParaRPr lang="en-US" dirty="0" smtClean="0"/>
          </a:p>
        </p:txBody>
      </p:sp>
      <p:sp>
        <p:nvSpPr>
          <p:cNvPr id="11" name="Text Placeholder 6"/>
          <p:cNvSpPr>
            <a:spLocks noGrp="1"/>
          </p:cNvSpPr>
          <p:nvPr>
            <p:ph idx="1"/>
          </p:nvPr>
        </p:nvSpPr>
        <p:spPr>
          <a:xfrm>
            <a:off x="838200" y="1557811"/>
            <a:ext cx="10515600" cy="4619152"/>
          </a:xfrm>
          <a:prstGeom prst="rect">
            <a:avLst/>
          </a:prstGeom>
        </p:spPr>
        <p:txBody>
          <a:bodyPr vert="horz" lIns="91440" tIns="45720" rIns="91440" bIns="45720" rtlCol="0">
            <a:noAutofit/>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LT 35 Light"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atin typeface="Avenir LT 35 Light" pitchFamily="34" charset="0"/>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atin typeface="Avenir LT 35 Light" pitchFamily="34" charset="0"/>
              </a:defRPr>
            </a:lvl1pPr>
            <a:lvl2pPr>
              <a:defRPr sz="2700">
                <a:latin typeface="Avenir LT 35 Light" pitchFamily="34" charset="0"/>
              </a:defRPr>
            </a:lvl2pPr>
            <a:lvl3pPr>
              <a:defRPr sz="2400">
                <a:latin typeface="Avenir LT 35 Light" pitchFamily="34" charset="0"/>
              </a:defRPr>
            </a:lvl3pPr>
            <a:lvl4pPr>
              <a:defRPr sz="2100">
                <a:latin typeface="Avenir LT 35 Light" pitchFamily="34" charset="0"/>
              </a:defRPr>
            </a:lvl4pPr>
            <a:lvl5pPr>
              <a:defRPr sz="2100">
                <a:latin typeface="Avenir LT 35 Light" pitchFamily="34" charset="0"/>
              </a:defRPr>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atin typeface="Avenir LT 35 Light" pitchFamily="34" charset="0"/>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atin typeface="Avenir LT 35 Light" pitchFamily="34" charset="0"/>
              </a:defRPr>
            </a:lvl1pPr>
            <a:lvl2pPr>
              <a:defRPr sz="2700">
                <a:latin typeface="Avenir LT 35 Light" pitchFamily="34" charset="0"/>
              </a:defRPr>
            </a:lvl2pPr>
            <a:lvl3pPr>
              <a:defRPr sz="2400">
                <a:latin typeface="Avenir LT 35 Light" pitchFamily="34" charset="0"/>
              </a:defRPr>
            </a:lvl3pPr>
            <a:lvl4pPr>
              <a:defRPr sz="2100">
                <a:latin typeface="Avenir LT 35 Light" pitchFamily="34" charset="0"/>
              </a:defRPr>
            </a:lvl4pPr>
            <a:lvl5pPr>
              <a:defRPr sz="2100">
                <a:latin typeface="Avenir LT 35 Light" pitchFamily="34" charset="0"/>
              </a:defRPr>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609600" y="6356351"/>
            <a:ext cx="2844800" cy="365125"/>
          </a:xfrm>
          <a:prstGeom prst="rect">
            <a:avLst/>
          </a:prstGeom>
        </p:spPr>
        <p:txBody>
          <a:bodyPr lIns="121917" tIns="60958" rIns="121917" bIns="60958"/>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 Catalyst 2016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98F969-87C8-6A41-ACFC-44D3E12668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64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Catalys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38113" b="39286"/>
          <a:stretch/>
        </p:blipFill>
        <p:spPr>
          <a:xfrm>
            <a:off x="268227" y="600075"/>
            <a:ext cx="5391185" cy="1218486"/>
          </a:xfrm>
          <a:prstGeom prst="rect">
            <a:avLst/>
          </a:prstGeom>
        </p:spPr>
      </p:pic>
      <p:sp>
        <p:nvSpPr>
          <p:cNvPr id="7" name="Footer Placeholder 6"/>
          <p:cNvSpPr>
            <a:spLocks noGrp="1"/>
          </p:cNvSpPr>
          <p:nvPr>
            <p:ph type="ftr" sz="quarter" idx="10"/>
          </p:nvPr>
        </p:nvSpPr>
        <p:spPr/>
        <p:txBody>
          <a:bodyPr/>
          <a:lstStyle/>
          <a:p>
            <a:r>
              <a:rPr lang="en-US" smtClean="0"/>
              <a:t>©Catalyst 2017</a:t>
            </a:r>
            <a:endParaRPr lang="en-US" dirty="0"/>
          </a:p>
        </p:txBody>
      </p:sp>
      <p:sp>
        <p:nvSpPr>
          <p:cNvPr id="8" name="Slide Number Placeholder 7"/>
          <p:cNvSpPr>
            <a:spLocks noGrp="1"/>
          </p:cNvSpPr>
          <p:nvPr>
            <p:ph type="sldNum" sz="quarter" idx="11"/>
          </p:nvPr>
        </p:nvSpPr>
        <p:spPr/>
        <p:txBody>
          <a:bodyPr/>
          <a:lstStyle/>
          <a:p>
            <a:fld id="{A73C44F1-B46B-3F47-90F5-00EF09D4F6D3}"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8393" y="1679731"/>
            <a:ext cx="4530498" cy="4235294"/>
          </a:xfrm>
          <a:prstGeom prst="rect">
            <a:avLst/>
          </a:prstGeom>
        </p:spPr>
      </p:pic>
      <p:sp>
        <p:nvSpPr>
          <p:cNvPr id="9" name="Rectangle 8"/>
          <p:cNvSpPr/>
          <p:nvPr userDrawn="1"/>
        </p:nvSpPr>
        <p:spPr>
          <a:xfrm>
            <a:off x="738712" y="2130411"/>
            <a:ext cx="5820518" cy="2225225"/>
          </a:xfrm>
          <a:prstGeom prst="rect">
            <a:avLst/>
          </a:prstGeom>
        </p:spPr>
        <p:txBody>
          <a:bodyPr wrap="square">
            <a:spAutoFit/>
          </a:bodyPr>
          <a:lstStyle/>
          <a:p>
            <a:pPr algn="l">
              <a:lnSpc>
                <a:spcPct val="110000"/>
              </a:lnSpc>
            </a:pPr>
            <a:r>
              <a:rPr lang="en-US" dirty="0"/>
              <a:t>Catalyst is a global nonprofit working with some of the world’s most powerful CEOs and leading companies to help build workplaces that work for women. Founded in 1962, Catalyst drives change with pioneering research, practical tools, and proven solutions to accelerate and advance women into leadership—</a:t>
            </a:r>
            <a:r>
              <a:rPr lang="en-US" b="1" dirty="0"/>
              <a:t>because progress for women is progress for everyone</a:t>
            </a:r>
            <a:r>
              <a:rPr lang="en-US" dirty="0"/>
              <a:t>.  </a:t>
            </a:r>
          </a:p>
        </p:txBody>
      </p:sp>
      <p:sp>
        <p:nvSpPr>
          <p:cNvPr id="10" name="Rectangle 9"/>
          <p:cNvSpPr/>
          <p:nvPr userDrawn="1"/>
        </p:nvSpPr>
        <p:spPr>
          <a:xfrm>
            <a:off x="7719351" y="2277657"/>
            <a:ext cx="3079904" cy="342145"/>
          </a:xfrm>
          <a:prstGeom prst="rect">
            <a:avLst/>
          </a:prstGeom>
        </p:spPr>
        <p:txBody>
          <a:bodyPr wrap="square">
            <a:spAutoFit/>
          </a:bodyPr>
          <a:lstStyle/>
          <a:p>
            <a:pPr algn="ctr">
              <a:lnSpc>
                <a:spcPct val="110000"/>
              </a:lnSpc>
            </a:pPr>
            <a:r>
              <a:rPr lang="en-US" sz="1600" b="1" dirty="0" smtClean="0">
                <a:solidFill>
                  <a:schemeClr val="tx2"/>
                </a:solidFill>
              </a:rPr>
              <a:t>OUR VISION</a:t>
            </a:r>
            <a:endParaRPr lang="en-US" sz="1600" b="1" dirty="0">
              <a:solidFill>
                <a:schemeClr val="tx2"/>
              </a:solidFill>
            </a:endParaRPr>
          </a:p>
        </p:txBody>
      </p:sp>
      <p:sp>
        <p:nvSpPr>
          <p:cNvPr id="12" name="Rectangle 11"/>
          <p:cNvSpPr/>
          <p:nvPr userDrawn="1"/>
        </p:nvSpPr>
        <p:spPr>
          <a:xfrm>
            <a:off x="7428878" y="2597921"/>
            <a:ext cx="3660850" cy="1446550"/>
          </a:xfrm>
          <a:prstGeom prst="rect">
            <a:avLst/>
          </a:prstGeom>
        </p:spPr>
        <p:txBody>
          <a:bodyPr wrap="square">
            <a:spAutoFit/>
          </a:bodyPr>
          <a:lstStyle/>
          <a:p>
            <a:pPr algn="ctr"/>
            <a:r>
              <a:rPr lang="en-US" sz="3200" b="1" dirty="0" smtClean="0"/>
              <a:t>WORKPLACES </a:t>
            </a:r>
            <a:r>
              <a:rPr lang="en-US" sz="2400" b="1" dirty="0" smtClean="0"/>
              <a:t>THAT WORK </a:t>
            </a:r>
            <a:br>
              <a:rPr lang="en-US" sz="2400" b="1" dirty="0" smtClean="0"/>
            </a:br>
            <a:r>
              <a:rPr lang="en-US" sz="3200" b="1" dirty="0" smtClean="0"/>
              <a:t>FOR</a:t>
            </a:r>
            <a:r>
              <a:rPr lang="en-US" sz="2400" b="1" dirty="0" smtClean="0"/>
              <a:t> </a:t>
            </a:r>
            <a:r>
              <a:rPr lang="en-US" sz="3200" b="1" dirty="0" smtClean="0"/>
              <a:t>WOMEN</a:t>
            </a:r>
            <a:endParaRPr lang="en-US" sz="3200" b="1" dirty="0"/>
          </a:p>
        </p:txBody>
      </p:sp>
      <p:sp>
        <p:nvSpPr>
          <p:cNvPr id="13" name="Rectangle 12"/>
          <p:cNvSpPr/>
          <p:nvPr userDrawn="1"/>
        </p:nvSpPr>
        <p:spPr>
          <a:xfrm>
            <a:off x="8448023" y="4193662"/>
            <a:ext cx="1622560" cy="342145"/>
          </a:xfrm>
          <a:prstGeom prst="rect">
            <a:avLst/>
          </a:prstGeom>
        </p:spPr>
        <p:txBody>
          <a:bodyPr wrap="none">
            <a:spAutoFit/>
          </a:bodyPr>
          <a:lstStyle/>
          <a:p>
            <a:pPr algn="ctr">
              <a:lnSpc>
                <a:spcPct val="110000"/>
              </a:lnSpc>
            </a:pPr>
            <a:r>
              <a:rPr lang="en-US" sz="1600" b="1" dirty="0" smtClean="0">
                <a:solidFill>
                  <a:schemeClr val="tx2"/>
                </a:solidFill>
              </a:rPr>
              <a:t>OUR MISSION </a:t>
            </a:r>
            <a:endParaRPr lang="en-US" sz="1600" b="1" dirty="0">
              <a:solidFill>
                <a:schemeClr val="tx2"/>
              </a:solidFill>
            </a:endParaRPr>
          </a:p>
        </p:txBody>
      </p:sp>
      <p:sp>
        <p:nvSpPr>
          <p:cNvPr id="14" name="Rectangle 13"/>
          <p:cNvSpPr/>
          <p:nvPr userDrawn="1"/>
        </p:nvSpPr>
        <p:spPr>
          <a:xfrm>
            <a:off x="7545806" y="4551447"/>
            <a:ext cx="3426994" cy="982833"/>
          </a:xfrm>
          <a:prstGeom prst="rect">
            <a:avLst/>
          </a:prstGeom>
        </p:spPr>
        <p:txBody>
          <a:bodyPr wrap="square">
            <a:spAutoFit/>
          </a:bodyPr>
          <a:lstStyle/>
          <a:p>
            <a:pPr algn="ctr">
              <a:lnSpc>
                <a:spcPct val="110000"/>
              </a:lnSpc>
            </a:pPr>
            <a:r>
              <a:rPr lang="en-US" sz="1800" b="0" i="0" kern="1200" dirty="0" smtClean="0">
                <a:solidFill>
                  <a:schemeClr val="tx1"/>
                </a:solidFill>
                <a:effectLst/>
                <a:latin typeface="+mn-lt"/>
                <a:ea typeface="+mn-ea"/>
                <a:cs typeface="+mn-cs"/>
              </a:rPr>
              <a:t>Accelerating progress </a:t>
            </a:r>
            <a:br>
              <a:rPr lang="en-US" sz="1800" b="0" i="0" kern="1200" dirty="0" smtClean="0">
                <a:solidFill>
                  <a:schemeClr val="tx1"/>
                </a:solidFill>
                <a:effectLst/>
                <a:latin typeface="+mn-lt"/>
                <a:ea typeface="+mn-ea"/>
                <a:cs typeface="+mn-cs"/>
              </a:rPr>
            </a:br>
            <a:r>
              <a:rPr lang="en-US" sz="1800" b="0" i="0" kern="1200" dirty="0" smtClean="0">
                <a:solidFill>
                  <a:schemeClr val="tx1"/>
                </a:solidFill>
                <a:effectLst/>
                <a:latin typeface="+mn-lt"/>
                <a:ea typeface="+mn-ea"/>
                <a:cs typeface="+mn-cs"/>
              </a:rPr>
              <a:t>for women through </a:t>
            </a:r>
            <a:br>
              <a:rPr lang="en-US" sz="1800" b="0" i="0" kern="1200" dirty="0" smtClean="0">
                <a:solidFill>
                  <a:schemeClr val="tx1"/>
                </a:solidFill>
                <a:effectLst/>
                <a:latin typeface="+mn-lt"/>
                <a:ea typeface="+mn-ea"/>
                <a:cs typeface="+mn-cs"/>
              </a:rPr>
            </a:br>
            <a:r>
              <a:rPr lang="en-US" sz="1800" b="0" i="0" kern="1200" dirty="0" smtClean="0">
                <a:solidFill>
                  <a:schemeClr val="tx1"/>
                </a:solidFill>
                <a:effectLst/>
                <a:latin typeface="+mn-lt"/>
                <a:ea typeface="+mn-ea"/>
                <a:cs typeface="+mn-cs"/>
              </a:rPr>
              <a:t>workplace inclusion.</a:t>
            </a:r>
            <a:endParaRPr lang="en-US" b="0"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y Connect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216359" y="2643148"/>
            <a:ext cx="6489376" cy="1448907"/>
          </a:xfrm>
          <a:prstGeom prst="rect">
            <a:avLst/>
          </a:prstGeom>
        </p:spPr>
      </p:pic>
      <p:sp>
        <p:nvSpPr>
          <p:cNvPr id="200" name="TextBox 199"/>
          <p:cNvSpPr txBox="1"/>
          <p:nvPr userDrawn="1"/>
        </p:nvSpPr>
        <p:spPr>
          <a:xfrm>
            <a:off x="962031" y="2911379"/>
            <a:ext cx="10402824" cy="1138773"/>
          </a:xfrm>
          <a:prstGeom prst="rect">
            <a:avLst/>
          </a:prstGeom>
          <a:noFill/>
        </p:spPr>
        <p:txBody>
          <a:bodyPr wrap="square" rtlCol="0">
            <a:spAutoFit/>
          </a:bodyPr>
          <a:lstStyle/>
          <a:p>
            <a:pPr algn="ctr"/>
            <a:r>
              <a:rPr lang="en-US" sz="6800" b="1" dirty="0" smtClean="0">
                <a:latin typeface="+mj-lt"/>
                <a:ea typeface="Avenir Next" charset="0"/>
                <a:cs typeface="Avenir Next" charset="0"/>
              </a:rPr>
              <a:t>STAY CONNECTED</a:t>
            </a:r>
            <a:endParaRPr lang="en-US" sz="6800" b="1" dirty="0">
              <a:latin typeface="+mj-lt"/>
              <a:ea typeface="Avenir Next" charset="0"/>
              <a:cs typeface="Avenir Next" charset="0"/>
            </a:endParaRPr>
          </a:p>
        </p:txBody>
      </p:sp>
      <p:sp>
        <p:nvSpPr>
          <p:cNvPr id="201" name="Text Placeholder 71"/>
          <p:cNvSpPr>
            <a:spLocks noGrp="1"/>
          </p:cNvSpPr>
          <p:nvPr>
            <p:ph type="body" sz="quarter" idx="13" hasCustomPrompt="1"/>
          </p:nvPr>
        </p:nvSpPr>
        <p:spPr>
          <a:xfrm>
            <a:off x="1672736" y="2525211"/>
            <a:ext cx="8958688" cy="430350"/>
          </a:xfrm>
        </p:spPr>
        <p:txBody>
          <a:bodyPr>
            <a:noAutofit/>
          </a:bodyPr>
          <a:lstStyle>
            <a:lvl1pPr marL="11112" indent="0" algn="ctr">
              <a:buNone/>
              <a:defRPr sz="1800" baseline="0"/>
            </a:lvl1pPr>
            <a:lvl2pPr marL="234950" indent="0">
              <a:buNone/>
              <a:defRPr sz="1800"/>
            </a:lvl2pPr>
            <a:lvl3pPr marL="471487" indent="0">
              <a:buNone/>
              <a:defRPr sz="1800"/>
            </a:lvl3pPr>
            <a:lvl4pPr marL="695325" indent="0">
              <a:buNone/>
              <a:defRPr sz="1800"/>
            </a:lvl4pPr>
            <a:lvl5pPr marL="808038" indent="0">
              <a:buNone/>
              <a:defRPr sz="1800"/>
            </a:lvl5pPr>
          </a:lstStyle>
          <a:p>
            <a:pPr lvl="0"/>
            <a:r>
              <a:rPr lang="en-US" dirty="0" smtClean="0"/>
              <a:t>Add in your name and contact information if wanted</a:t>
            </a:r>
            <a:endParaRPr lang="en-US" dirty="0"/>
          </a:p>
        </p:txBody>
      </p:sp>
      <p:sp>
        <p:nvSpPr>
          <p:cNvPr id="7" name="Footer Placeholder 6"/>
          <p:cNvSpPr>
            <a:spLocks noGrp="1"/>
          </p:cNvSpPr>
          <p:nvPr>
            <p:ph type="ftr" sz="quarter" idx="10"/>
          </p:nvPr>
        </p:nvSpPr>
        <p:spPr/>
        <p:txBody>
          <a:bodyPr/>
          <a:lstStyle>
            <a:lvl1pPr>
              <a:defRPr>
                <a:latin typeface="+mn-lt"/>
              </a:defRPr>
            </a:lvl1pPr>
          </a:lstStyle>
          <a:p>
            <a:r>
              <a:rPr lang="en-US" dirty="0" smtClean="0"/>
              <a:t>©Catalyst 2017</a:t>
            </a:r>
            <a:endParaRPr lang="en-US" dirty="0"/>
          </a:p>
        </p:txBody>
      </p:sp>
      <p:sp>
        <p:nvSpPr>
          <p:cNvPr id="8" name="Slide Number Placeholder 7"/>
          <p:cNvSpPr>
            <a:spLocks noGrp="1"/>
          </p:cNvSpPr>
          <p:nvPr>
            <p:ph type="sldNum" sz="quarter" idx="11"/>
          </p:nvPr>
        </p:nvSpPr>
        <p:spPr/>
        <p:txBody>
          <a:bodyPr/>
          <a:lstStyle/>
          <a:p>
            <a:fld id="{A73C44F1-B46B-3F47-90F5-00EF09D4F6D3}" type="slidenum">
              <a:rPr lang="en-US" smtClean="0"/>
              <a:pPr/>
              <a:t>‹#›</a:t>
            </a:fld>
            <a:endParaRPr lang="en-US" dirty="0"/>
          </a:p>
        </p:txBody>
      </p:sp>
      <p:sp>
        <p:nvSpPr>
          <p:cNvPr id="170" name="Rectangle 169"/>
          <p:cNvSpPr/>
          <p:nvPr userDrawn="1"/>
        </p:nvSpPr>
        <p:spPr>
          <a:xfrm>
            <a:off x="1622134" y="1717196"/>
            <a:ext cx="1677032" cy="584775"/>
          </a:xfrm>
          <a:prstGeom prst="rect">
            <a:avLst/>
          </a:prstGeom>
        </p:spPr>
        <p:txBody>
          <a:bodyPr wrap="square">
            <a:spAutoFit/>
          </a:bodyPr>
          <a:lstStyle/>
          <a:p>
            <a:pPr marL="12700" algn="ctr">
              <a:lnSpc>
                <a:spcPct val="100000"/>
              </a:lnSpc>
            </a:pPr>
            <a:r>
              <a:rPr lang="en-US" sz="1600" b="0" i="0" spc="-5" dirty="0" err="1" smtClean="0">
                <a:solidFill>
                  <a:schemeClr val="tx1"/>
                </a:solidFill>
                <a:latin typeface="+mn-lt"/>
                <a:ea typeface="Avenir Next Medium" charset="0"/>
                <a:cs typeface="Avenir Next Medium" charset="0"/>
                <a:hlinkClick r:id="rId3"/>
              </a:rPr>
              <a:t>Catalyst.org</a:t>
            </a:r>
            <a:r>
              <a:rPr lang="en-US" sz="1600" b="0" i="0" spc="-5" dirty="0" smtClean="0">
                <a:solidFill>
                  <a:schemeClr val="tx1"/>
                </a:solidFill>
                <a:latin typeface="+mn-lt"/>
                <a:ea typeface="Avenir Next Medium" charset="0"/>
                <a:cs typeface="Avenir Next Medium" charset="0"/>
                <a:hlinkClick r:id="rId3"/>
              </a:rPr>
              <a:t>/</a:t>
            </a:r>
            <a:br>
              <a:rPr lang="en-US" sz="1600" b="0" i="0" spc="-5" dirty="0" smtClean="0">
                <a:solidFill>
                  <a:schemeClr val="tx1"/>
                </a:solidFill>
                <a:latin typeface="+mn-lt"/>
                <a:ea typeface="Avenir Next Medium" charset="0"/>
                <a:cs typeface="Avenir Next Medium" charset="0"/>
                <a:hlinkClick r:id="rId3"/>
              </a:rPr>
            </a:br>
            <a:r>
              <a:rPr lang="en-US" sz="1600" b="0" i="0" spc="-5" dirty="0" smtClean="0">
                <a:solidFill>
                  <a:schemeClr val="tx1"/>
                </a:solidFill>
                <a:latin typeface="+mn-lt"/>
                <a:ea typeface="Avenir Next Medium" charset="0"/>
                <a:cs typeface="Avenir Next Medium" charset="0"/>
                <a:hlinkClick r:id="rId3"/>
              </a:rPr>
              <a:t>Champions</a:t>
            </a:r>
            <a:endParaRPr lang="en-US" sz="1600" b="0" i="0" dirty="0">
              <a:solidFill>
                <a:schemeClr val="tx1"/>
              </a:solidFill>
              <a:latin typeface="+mn-lt"/>
              <a:ea typeface="Avenir Next Medium" charset="0"/>
              <a:cs typeface="Avenir Next Medium" charset="0"/>
            </a:endParaRPr>
          </a:p>
        </p:txBody>
      </p:sp>
      <p:sp>
        <p:nvSpPr>
          <p:cNvPr id="171" name="Rectangle 170"/>
          <p:cNvSpPr/>
          <p:nvPr userDrawn="1"/>
        </p:nvSpPr>
        <p:spPr>
          <a:xfrm>
            <a:off x="9195793" y="5877246"/>
            <a:ext cx="1780937" cy="338554"/>
          </a:xfrm>
          <a:prstGeom prst="rect">
            <a:avLst/>
          </a:prstGeom>
        </p:spPr>
        <p:txBody>
          <a:bodyPr wrap="none">
            <a:spAutoFit/>
          </a:bodyPr>
          <a:lstStyle/>
          <a:p>
            <a:r>
              <a:rPr lang="en-US" sz="1600" b="0" i="0" spc="-5" dirty="0" smtClean="0">
                <a:solidFill>
                  <a:schemeClr val="tx1"/>
                </a:solidFill>
                <a:latin typeface="+mn-lt"/>
                <a:ea typeface="Avenir Next Medium" charset="0"/>
                <a:cs typeface="Avenir Next Medium" charset="0"/>
                <a:hlinkClick r:id="rId4"/>
              </a:rPr>
              <a:t>Catalyst.org/Zing</a:t>
            </a:r>
            <a:endParaRPr lang="en-US" sz="1600" b="0" i="0" dirty="0">
              <a:solidFill>
                <a:schemeClr val="tx1"/>
              </a:solidFill>
              <a:latin typeface="+mn-lt"/>
              <a:ea typeface="Avenir Next Medium" charset="0"/>
              <a:cs typeface="Avenir Next Medium" charset="0"/>
            </a:endParaRPr>
          </a:p>
        </p:txBody>
      </p:sp>
      <p:sp>
        <p:nvSpPr>
          <p:cNvPr id="172" name="Rectangle 171"/>
          <p:cNvSpPr/>
          <p:nvPr userDrawn="1"/>
        </p:nvSpPr>
        <p:spPr>
          <a:xfrm>
            <a:off x="6653774" y="1680186"/>
            <a:ext cx="1614545" cy="584775"/>
          </a:xfrm>
          <a:prstGeom prst="rect">
            <a:avLst/>
          </a:prstGeom>
        </p:spPr>
        <p:txBody>
          <a:bodyPr wrap="none">
            <a:spAutoFit/>
          </a:bodyPr>
          <a:lstStyle/>
          <a:p>
            <a:pPr marL="12700" algn="ctr">
              <a:lnSpc>
                <a:spcPct val="100000"/>
              </a:lnSpc>
            </a:pPr>
            <a:r>
              <a:rPr lang="en-US" sz="1600" b="0" i="0" dirty="0" smtClean="0">
                <a:solidFill>
                  <a:schemeClr val="tx1"/>
                </a:solidFill>
                <a:latin typeface="+mn-lt"/>
                <a:ea typeface="Avenir Next Medium" charset="0"/>
                <a:cs typeface="Avenir Next Medium" charset="0"/>
                <a:hlinkClick r:id="rId5"/>
              </a:rPr>
              <a:t>Instagram.com/</a:t>
            </a:r>
            <a:br>
              <a:rPr lang="en-US" sz="1600" b="0" i="0" dirty="0" smtClean="0">
                <a:solidFill>
                  <a:schemeClr val="tx1"/>
                </a:solidFill>
                <a:latin typeface="+mn-lt"/>
                <a:ea typeface="Avenir Next Medium" charset="0"/>
                <a:cs typeface="Avenir Next Medium" charset="0"/>
                <a:hlinkClick r:id="rId5"/>
              </a:rPr>
            </a:br>
            <a:r>
              <a:rPr lang="en-US" sz="1600" b="0" i="0" dirty="0" smtClean="0">
                <a:solidFill>
                  <a:schemeClr val="tx1"/>
                </a:solidFill>
                <a:latin typeface="+mn-lt"/>
                <a:ea typeface="Avenir Next Medium" charset="0"/>
                <a:cs typeface="Avenir Next Medium" charset="0"/>
                <a:hlinkClick r:id="rId5"/>
              </a:rPr>
              <a:t>CatalystInc</a:t>
            </a:r>
            <a:endParaRPr lang="en-US" sz="1600" b="0" i="0" dirty="0">
              <a:solidFill>
                <a:schemeClr val="tx1"/>
              </a:solidFill>
              <a:latin typeface="+mn-lt"/>
              <a:ea typeface="Avenir Next Medium" charset="0"/>
              <a:cs typeface="Avenir Next Medium" charset="0"/>
            </a:endParaRPr>
          </a:p>
        </p:txBody>
      </p:sp>
      <p:sp>
        <p:nvSpPr>
          <p:cNvPr id="173" name="Rectangle 172"/>
          <p:cNvSpPr/>
          <p:nvPr userDrawn="1"/>
        </p:nvSpPr>
        <p:spPr>
          <a:xfrm>
            <a:off x="1142891" y="5877246"/>
            <a:ext cx="2579353" cy="584775"/>
          </a:xfrm>
          <a:prstGeom prst="rect">
            <a:avLst/>
          </a:prstGeom>
        </p:spPr>
        <p:txBody>
          <a:bodyPr wrap="square">
            <a:spAutoFit/>
          </a:bodyPr>
          <a:lstStyle/>
          <a:p>
            <a:pPr algn="ctr"/>
            <a:r>
              <a:rPr lang="en-US" sz="1600" b="0" i="0" spc="-5" dirty="0" smtClean="0">
                <a:solidFill>
                  <a:schemeClr val="tx1"/>
                </a:solidFill>
                <a:latin typeface="+mn-lt"/>
                <a:ea typeface="Avenir Next Medium" charset="0"/>
                <a:cs typeface="Avenir Next Medium" charset="0"/>
                <a:hlinkClick r:id="rId6" invalidUrl="http://linkedin.com/ groups?gid=2710104"/>
              </a:rPr>
              <a:t>LinkedIn.com/</a:t>
            </a:r>
            <a:br>
              <a:rPr lang="en-US" sz="1600" b="0" i="0" spc="-5" dirty="0" smtClean="0">
                <a:solidFill>
                  <a:schemeClr val="tx1"/>
                </a:solidFill>
                <a:latin typeface="+mn-lt"/>
                <a:ea typeface="Avenir Next Medium" charset="0"/>
                <a:cs typeface="Avenir Next Medium" charset="0"/>
                <a:hlinkClick r:id="rId6" invalidUrl="http://linkedin.com/ groups?gid=2710104"/>
              </a:rPr>
            </a:br>
            <a:r>
              <a:rPr lang="en-US" sz="1600" b="0" i="0" spc="-5" dirty="0" smtClean="0">
                <a:solidFill>
                  <a:schemeClr val="tx1"/>
                </a:solidFill>
                <a:latin typeface="+mn-lt"/>
                <a:ea typeface="Avenir Next Medium" charset="0"/>
                <a:cs typeface="Avenir Next Medium" charset="0"/>
                <a:hlinkClick r:id="rId6" invalidUrl="http://linkedin.com/ groups?gid=2710104"/>
              </a:rPr>
              <a:t>groups?gid=2710104</a:t>
            </a:r>
            <a:endParaRPr lang="en-US" sz="1600" b="0" i="0" dirty="0">
              <a:solidFill>
                <a:schemeClr val="tx1"/>
              </a:solidFill>
              <a:latin typeface="+mn-lt"/>
              <a:ea typeface="Avenir Next Medium" charset="0"/>
              <a:cs typeface="Avenir Next Medium" charset="0"/>
            </a:endParaRPr>
          </a:p>
        </p:txBody>
      </p:sp>
      <p:sp>
        <p:nvSpPr>
          <p:cNvPr id="174" name="TextBox 173"/>
          <p:cNvSpPr txBox="1"/>
          <p:nvPr userDrawn="1"/>
        </p:nvSpPr>
        <p:spPr>
          <a:xfrm>
            <a:off x="4205606" y="1680186"/>
            <a:ext cx="1584960" cy="584775"/>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spc="-20" dirty="0" smtClean="0">
                <a:solidFill>
                  <a:schemeClr val="tx1"/>
                </a:solidFill>
                <a:latin typeface="+mn-lt"/>
                <a:ea typeface="Avenir Next Medium" charset="0"/>
                <a:cs typeface="Avenir Next Medium" charset="0"/>
                <a:hlinkClick r:id="rId7"/>
              </a:rPr>
              <a:t>Twitter.com/</a:t>
            </a:r>
            <a:br>
              <a:rPr lang="en-US" sz="1600" b="0" i="0" spc="-20" dirty="0" smtClean="0">
                <a:solidFill>
                  <a:schemeClr val="tx1"/>
                </a:solidFill>
                <a:latin typeface="+mn-lt"/>
                <a:ea typeface="Avenir Next Medium" charset="0"/>
                <a:cs typeface="Avenir Next Medium" charset="0"/>
                <a:hlinkClick r:id="rId7"/>
              </a:rPr>
            </a:br>
            <a:r>
              <a:rPr lang="en-US" sz="1600" b="0" i="0" spc="-20" dirty="0" smtClean="0">
                <a:solidFill>
                  <a:schemeClr val="tx1"/>
                </a:solidFill>
                <a:latin typeface="+mn-lt"/>
                <a:ea typeface="Avenir Next Medium" charset="0"/>
                <a:cs typeface="Avenir Next Medium" charset="0"/>
                <a:hlinkClick r:id="rId7"/>
              </a:rPr>
              <a:t>CatalystInc</a:t>
            </a:r>
            <a:endParaRPr lang="en-US" sz="1600" b="0" i="0" dirty="0" smtClean="0">
              <a:solidFill>
                <a:schemeClr val="tx1"/>
              </a:solidFill>
              <a:latin typeface="+mn-lt"/>
              <a:ea typeface="Avenir Next Medium" charset="0"/>
              <a:cs typeface="Avenir Next Medium" charset="0"/>
            </a:endParaRPr>
          </a:p>
        </p:txBody>
      </p:sp>
      <p:sp>
        <p:nvSpPr>
          <p:cNvPr id="175" name="TextBox 174"/>
          <p:cNvSpPr txBox="1"/>
          <p:nvPr userDrawn="1"/>
        </p:nvSpPr>
        <p:spPr>
          <a:xfrm>
            <a:off x="8695902" y="1790978"/>
            <a:ext cx="2430230" cy="338554"/>
          </a:xfrm>
          <a:prstGeom prst="rect">
            <a:avLst/>
          </a:prstGeom>
          <a:noFill/>
        </p:spPr>
        <p:txBody>
          <a:bodyPr wrap="square" rtlCol="0">
            <a:spAutoFit/>
          </a:bodyPr>
          <a:lstStyle/>
          <a:p>
            <a:pPr marL="11113" indent="0" algn="ctr">
              <a:lnSpc>
                <a:spcPct val="100000"/>
              </a:lnSpc>
              <a:tabLst/>
            </a:pPr>
            <a:r>
              <a:rPr lang="en-US" sz="1600" b="0" i="0" spc="-10" dirty="0" err="1" smtClean="0">
                <a:solidFill>
                  <a:schemeClr val="tx1"/>
                </a:solidFill>
                <a:latin typeface="+mn-lt"/>
                <a:ea typeface="Avenir Next Medium" charset="0"/>
                <a:cs typeface="Avenir Next Medium" charset="0"/>
                <a:hlinkClick r:id="rId8"/>
              </a:rPr>
              <a:t>OnTheMarc.org</a:t>
            </a:r>
            <a:endParaRPr lang="en-US" sz="1600" b="0" i="0" dirty="0">
              <a:solidFill>
                <a:schemeClr val="tx1"/>
              </a:solidFill>
              <a:latin typeface="+mn-lt"/>
              <a:ea typeface="Avenir Next Medium" charset="0"/>
              <a:cs typeface="Avenir Next Medium" charset="0"/>
            </a:endParaRPr>
          </a:p>
        </p:txBody>
      </p:sp>
      <p:sp>
        <p:nvSpPr>
          <p:cNvPr id="176" name="TextBox 175"/>
          <p:cNvSpPr txBox="1"/>
          <p:nvPr userDrawn="1"/>
        </p:nvSpPr>
        <p:spPr>
          <a:xfrm>
            <a:off x="3979035" y="5877246"/>
            <a:ext cx="1935373" cy="584775"/>
          </a:xfrm>
          <a:prstGeom prst="rect">
            <a:avLst/>
          </a:prstGeom>
          <a:noFill/>
        </p:spPr>
        <p:txBody>
          <a:bodyPr wrap="square" rtlCol="0">
            <a:spAutoFit/>
          </a:bodyPr>
          <a:lstStyle/>
          <a:p>
            <a:pPr marL="11113" indent="0" algn="ctr">
              <a:lnSpc>
                <a:spcPct val="100000"/>
              </a:lnSpc>
              <a:tabLst/>
            </a:pPr>
            <a:r>
              <a:rPr lang="en-US" sz="1600" b="0" i="0" dirty="0" smtClean="0">
                <a:solidFill>
                  <a:schemeClr val="tx1"/>
                </a:solidFill>
                <a:latin typeface="+mn-lt"/>
                <a:ea typeface="Avenir Next Medium" charset="0"/>
                <a:cs typeface="Avenir Next Medium" charset="0"/>
                <a:hlinkClick r:id="rId9"/>
              </a:rPr>
              <a:t>Facebook.com/</a:t>
            </a:r>
            <a:br>
              <a:rPr lang="en-US" sz="1600" b="0" i="0" dirty="0" smtClean="0">
                <a:solidFill>
                  <a:schemeClr val="tx1"/>
                </a:solidFill>
                <a:latin typeface="+mn-lt"/>
                <a:ea typeface="Avenir Next Medium" charset="0"/>
                <a:cs typeface="Avenir Next Medium" charset="0"/>
                <a:hlinkClick r:id="rId9"/>
              </a:rPr>
            </a:br>
            <a:r>
              <a:rPr lang="en-US" sz="1600" b="0" i="0" dirty="0" smtClean="0">
                <a:solidFill>
                  <a:schemeClr val="tx1"/>
                </a:solidFill>
                <a:latin typeface="+mn-lt"/>
                <a:ea typeface="Avenir Next Medium" charset="0"/>
                <a:cs typeface="Avenir Next Medium" charset="0"/>
                <a:hlinkClick r:id="rId9"/>
              </a:rPr>
              <a:t>CatalystInc</a:t>
            </a:r>
            <a:endParaRPr lang="en-US" sz="1600" b="0" i="0" dirty="0">
              <a:solidFill>
                <a:schemeClr val="tx1"/>
              </a:solidFill>
              <a:latin typeface="+mn-lt"/>
              <a:ea typeface="Avenir Next Medium" charset="0"/>
              <a:cs typeface="Avenir Next Medium" charset="0"/>
            </a:endParaRPr>
          </a:p>
        </p:txBody>
      </p:sp>
      <p:sp>
        <p:nvSpPr>
          <p:cNvPr id="177" name="TextBox 176"/>
          <p:cNvSpPr txBox="1"/>
          <p:nvPr userDrawn="1"/>
        </p:nvSpPr>
        <p:spPr>
          <a:xfrm>
            <a:off x="6489376" y="5877246"/>
            <a:ext cx="2118308" cy="584775"/>
          </a:xfrm>
          <a:prstGeom prst="rect">
            <a:avLst/>
          </a:prstGeom>
          <a:noFill/>
        </p:spPr>
        <p:txBody>
          <a:bodyPr wrap="square" rtlCol="0">
            <a:spAutoFit/>
          </a:bodyPr>
          <a:lstStyle/>
          <a:p>
            <a:pPr algn="ctr"/>
            <a:r>
              <a:rPr lang="en-US" sz="1600" b="0" i="0" kern="1200" dirty="0" smtClean="0">
                <a:solidFill>
                  <a:schemeClr val="tx1"/>
                </a:solidFill>
                <a:effectLst/>
                <a:latin typeface="+mn-lt"/>
                <a:ea typeface="Avenir Next Medium" charset="0"/>
                <a:cs typeface="Avenir Next Medium" charset="0"/>
                <a:hlinkClick r:id="rId10"/>
              </a:rPr>
              <a:t>YouTube.com/user/</a:t>
            </a:r>
            <a:br>
              <a:rPr lang="en-US" sz="1600" b="0" i="0" kern="1200" dirty="0" smtClean="0">
                <a:solidFill>
                  <a:schemeClr val="tx1"/>
                </a:solidFill>
                <a:effectLst/>
                <a:latin typeface="+mn-lt"/>
                <a:ea typeface="Avenir Next Medium" charset="0"/>
                <a:cs typeface="Avenir Next Medium" charset="0"/>
                <a:hlinkClick r:id="rId10"/>
              </a:rPr>
            </a:br>
            <a:r>
              <a:rPr lang="en-US" sz="1600" b="0" i="0" kern="1200" dirty="0" smtClean="0">
                <a:solidFill>
                  <a:schemeClr val="tx1"/>
                </a:solidFill>
                <a:effectLst/>
                <a:latin typeface="+mn-lt"/>
                <a:ea typeface="Avenir Next Medium" charset="0"/>
                <a:cs typeface="Avenir Next Medium" charset="0"/>
                <a:hlinkClick r:id="rId10"/>
              </a:rPr>
              <a:t>CatalystClips</a:t>
            </a:r>
            <a:endParaRPr lang="en-US" sz="1600" b="0" i="0" kern="1200" dirty="0">
              <a:solidFill>
                <a:schemeClr val="tx1"/>
              </a:solidFill>
              <a:effectLst/>
              <a:latin typeface="+mn-lt"/>
              <a:ea typeface="Avenir Next Medium" charset="0"/>
              <a:cs typeface="Avenir Next Medium" charset="0"/>
            </a:endParaRPr>
          </a:p>
        </p:txBody>
      </p:sp>
      <p:pic>
        <p:nvPicPr>
          <p:cNvPr id="4" name="Picture 3"/>
          <p:cNvPicPr>
            <a:picLocks noChangeAspect="1"/>
          </p:cNvPicPr>
          <p:nvPr userDrawn="1"/>
        </p:nvPicPr>
        <p:blipFill rotWithShape="1">
          <a:blip r:embed="rId11">
            <a:extLst>
              <a:ext uri="{28A0092B-C50C-407E-A947-70E740481C1C}">
                <a14:useLocalDpi xmlns:a14="http://schemas.microsoft.com/office/drawing/2010/main" val="0"/>
              </a:ext>
            </a:extLst>
          </a:blip>
          <a:srcRect t="30573" b="38869"/>
          <a:stretch/>
        </p:blipFill>
        <p:spPr>
          <a:xfrm>
            <a:off x="4200346" y="3674164"/>
            <a:ext cx="3926194" cy="1199738"/>
          </a:xfrm>
          <a:prstGeom prst="rect">
            <a:avLst/>
          </a:prstGeom>
        </p:spPr>
      </p:pic>
      <p:pic>
        <p:nvPicPr>
          <p:cNvPr id="27" name="Picture 26"/>
          <p:cNvPicPr>
            <a:picLocks noChangeAspect="1"/>
          </p:cNvPicPr>
          <p:nvPr userDrawn="1"/>
        </p:nvPicPr>
        <p:blipFill rotWithShape="1">
          <a:blip r:embed="rId12">
            <a:extLst>
              <a:ext uri="{28A0092B-C50C-407E-A947-70E740481C1C}">
                <a14:useLocalDpi xmlns:a14="http://schemas.microsoft.com/office/drawing/2010/main" val="0"/>
              </a:ext>
            </a:extLst>
          </a:blip>
          <a:srcRect r="75461" b="66111"/>
          <a:stretch/>
        </p:blipFill>
        <p:spPr>
          <a:xfrm>
            <a:off x="4588900" y="5049649"/>
            <a:ext cx="814742" cy="796650"/>
          </a:xfrm>
          <a:prstGeom prst="rect">
            <a:avLst/>
          </a:prstGeom>
        </p:spPr>
      </p:pic>
      <p:pic>
        <p:nvPicPr>
          <p:cNvPr id="28" name="Picture 27"/>
          <p:cNvPicPr>
            <a:picLocks noChangeAspect="1"/>
          </p:cNvPicPr>
          <p:nvPr userDrawn="1"/>
        </p:nvPicPr>
        <p:blipFill rotWithShape="1">
          <a:blip r:embed="rId12">
            <a:extLst>
              <a:ext uri="{28A0092B-C50C-407E-A947-70E740481C1C}">
                <a14:useLocalDpi xmlns:a14="http://schemas.microsoft.com/office/drawing/2010/main" val="0"/>
              </a:ext>
            </a:extLst>
          </a:blip>
          <a:srcRect l="25926" r="49535" b="66111"/>
          <a:stretch/>
        </p:blipFill>
        <p:spPr>
          <a:xfrm>
            <a:off x="4634915" y="910284"/>
            <a:ext cx="814742" cy="796650"/>
          </a:xfrm>
          <a:prstGeom prst="rect">
            <a:avLst/>
          </a:prstGeom>
        </p:spPr>
      </p:pic>
      <p:pic>
        <p:nvPicPr>
          <p:cNvPr id="29" name="Picture 28"/>
          <p:cNvPicPr>
            <a:picLocks noChangeAspect="1"/>
          </p:cNvPicPr>
          <p:nvPr userDrawn="1"/>
        </p:nvPicPr>
        <p:blipFill rotWithShape="1">
          <a:blip r:embed="rId12">
            <a:extLst>
              <a:ext uri="{28A0092B-C50C-407E-A947-70E740481C1C}">
                <a14:useLocalDpi xmlns:a14="http://schemas.microsoft.com/office/drawing/2010/main" val="0"/>
              </a:ext>
            </a:extLst>
          </a:blip>
          <a:srcRect l="50000" r="25461" b="66111"/>
          <a:stretch/>
        </p:blipFill>
        <p:spPr>
          <a:xfrm>
            <a:off x="7009018" y="910284"/>
            <a:ext cx="814742" cy="796650"/>
          </a:xfrm>
          <a:prstGeom prst="rect">
            <a:avLst/>
          </a:prstGeom>
        </p:spPr>
      </p:pic>
      <p:pic>
        <p:nvPicPr>
          <p:cNvPr id="30" name="Picture 29"/>
          <p:cNvPicPr>
            <a:picLocks noChangeAspect="1"/>
          </p:cNvPicPr>
          <p:nvPr userDrawn="1"/>
        </p:nvPicPr>
        <p:blipFill rotWithShape="1">
          <a:blip r:embed="rId12">
            <a:extLst>
              <a:ext uri="{28A0092B-C50C-407E-A947-70E740481C1C}">
                <a14:useLocalDpi xmlns:a14="http://schemas.microsoft.com/office/drawing/2010/main" val="0"/>
              </a:ext>
            </a:extLst>
          </a:blip>
          <a:srcRect l="76675" r="-1214" b="66111"/>
          <a:stretch/>
        </p:blipFill>
        <p:spPr>
          <a:xfrm>
            <a:off x="7082251" y="5049649"/>
            <a:ext cx="814742" cy="796650"/>
          </a:xfrm>
          <a:prstGeom prst="rect">
            <a:avLst/>
          </a:prstGeom>
        </p:spPr>
      </p:pic>
      <p:pic>
        <p:nvPicPr>
          <p:cNvPr id="31" name="Picture 30"/>
          <p:cNvPicPr>
            <a:picLocks noChangeAspect="1"/>
          </p:cNvPicPr>
          <p:nvPr userDrawn="1"/>
        </p:nvPicPr>
        <p:blipFill rotWithShape="1">
          <a:blip r:embed="rId12">
            <a:extLst>
              <a:ext uri="{28A0092B-C50C-407E-A947-70E740481C1C}">
                <a14:useLocalDpi xmlns:a14="http://schemas.microsoft.com/office/drawing/2010/main" val="0"/>
              </a:ext>
            </a:extLst>
          </a:blip>
          <a:srcRect t="35727" r="75461" b="30384"/>
          <a:stretch/>
        </p:blipFill>
        <p:spPr>
          <a:xfrm>
            <a:off x="2020795" y="5049649"/>
            <a:ext cx="814742" cy="796650"/>
          </a:xfrm>
          <a:prstGeom prst="rect">
            <a:avLst/>
          </a:prstGeom>
        </p:spPr>
      </p:pic>
      <p:pic>
        <p:nvPicPr>
          <p:cNvPr id="32" name="Picture 31"/>
          <p:cNvPicPr>
            <a:picLocks noChangeAspect="1"/>
          </p:cNvPicPr>
          <p:nvPr userDrawn="1"/>
        </p:nvPicPr>
        <p:blipFill rotWithShape="1">
          <a:blip r:embed="rId12">
            <a:extLst>
              <a:ext uri="{28A0092B-C50C-407E-A947-70E740481C1C}">
                <a14:useLocalDpi xmlns:a14="http://schemas.microsoft.com/office/drawing/2010/main" val="0"/>
              </a:ext>
            </a:extLst>
          </a:blip>
          <a:srcRect l="76675" t="34744" r="-1214" b="31367"/>
          <a:stretch/>
        </p:blipFill>
        <p:spPr>
          <a:xfrm>
            <a:off x="9528606" y="5049649"/>
            <a:ext cx="814742" cy="796650"/>
          </a:xfrm>
          <a:prstGeom prst="rect">
            <a:avLst/>
          </a:prstGeom>
        </p:spPr>
      </p:pic>
      <p:pic>
        <p:nvPicPr>
          <p:cNvPr id="33" name="Picture 32"/>
          <p:cNvPicPr>
            <a:picLocks noChangeAspect="1"/>
          </p:cNvPicPr>
          <p:nvPr userDrawn="1"/>
        </p:nvPicPr>
        <p:blipFill rotWithShape="1">
          <a:blip r:embed="rId13">
            <a:extLst>
              <a:ext uri="{28A0092B-C50C-407E-A947-70E740481C1C}">
                <a14:useLocalDpi xmlns:a14="http://schemas.microsoft.com/office/drawing/2010/main" val="0"/>
              </a:ext>
            </a:extLst>
          </a:blip>
          <a:srcRect l="17383" t="67933" r="49132"/>
          <a:stretch/>
        </p:blipFill>
        <p:spPr>
          <a:xfrm>
            <a:off x="1802269" y="874397"/>
            <a:ext cx="1113512" cy="754986"/>
          </a:xfrm>
          <a:prstGeom prst="rect">
            <a:avLst/>
          </a:prstGeom>
        </p:spPr>
      </p:pic>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577346" y="915354"/>
            <a:ext cx="717261" cy="717261"/>
          </a:xfrm>
          <a:prstGeom prst="rect">
            <a:avLst/>
          </a:prstGeom>
        </p:spPr>
      </p:pic>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Subtitle_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dirty="0" smtClean="0"/>
              <a:t>©Catalyst 2017</a:t>
            </a:r>
            <a:endParaRPr lang="en-US" dirty="0"/>
          </a:p>
        </p:txBody>
      </p:sp>
      <p:sp>
        <p:nvSpPr>
          <p:cNvPr id="8" name="Slide Number Placeholder 7"/>
          <p:cNvSpPr>
            <a:spLocks noGrp="1"/>
          </p:cNvSpPr>
          <p:nvPr>
            <p:ph type="sldNum" sz="quarter" idx="11"/>
          </p:nvPr>
        </p:nvSpPr>
        <p:spPr/>
        <p:txBody>
          <a:bodyPr/>
          <a:lstStyle/>
          <a:p>
            <a:fld id="{A73C44F1-B46B-3F47-90F5-00EF09D4F6D3}" type="slidenum">
              <a:rPr lang="en-US" smtClean="0"/>
              <a:pPr/>
              <a:t>‹#›</a:t>
            </a:fld>
            <a:endParaRPr lang="en-US" dirty="0"/>
          </a:p>
        </p:txBody>
      </p:sp>
      <p:sp>
        <p:nvSpPr>
          <p:cNvPr id="10" name="Title Placeholder 1"/>
          <p:cNvSpPr>
            <a:spLocks noGrp="1"/>
          </p:cNvSpPr>
          <p:nvPr>
            <p:ph type="title"/>
          </p:nvPr>
        </p:nvSpPr>
        <p:spPr>
          <a:xfrm>
            <a:off x="838200" y="907387"/>
            <a:ext cx="10515600" cy="833911"/>
          </a:xfrm>
          <a:prstGeom prst="rect">
            <a:avLst/>
          </a:prstGeom>
        </p:spPr>
        <p:txBody>
          <a:bodyPr vert="horz" lIns="91440" tIns="45720" rIns="91440" bIns="45720" rtlCol="0" anchor="t">
            <a:normAutofit/>
          </a:bodyPr>
          <a:lstStyle/>
          <a:p>
            <a:r>
              <a:rPr lang="en-US" smtClean="0"/>
              <a:t>Click to edit Master title style</a:t>
            </a:r>
            <a:endParaRPr lang="en-US" dirty="0" smtClean="0"/>
          </a:p>
        </p:txBody>
      </p:sp>
      <p:sp>
        <p:nvSpPr>
          <p:cNvPr id="11" name="Text Placeholder 6"/>
          <p:cNvSpPr>
            <a:spLocks noGrp="1"/>
          </p:cNvSpPr>
          <p:nvPr>
            <p:ph idx="1"/>
          </p:nvPr>
        </p:nvSpPr>
        <p:spPr>
          <a:xfrm>
            <a:off x="838200" y="1838797"/>
            <a:ext cx="10515600" cy="4318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sz="quarter" idx="12" hasCustomPrompt="1"/>
          </p:nvPr>
        </p:nvSpPr>
        <p:spPr>
          <a:xfrm>
            <a:off x="838200" y="485840"/>
            <a:ext cx="10515600" cy="402431"/>
          </a:xfrm>
        </p:spPr>
        <p:txBody>
          <a:bodyPr>
            <a:normAutofit/>
          </a:bodyPr>
          <a:lstStyle>
            <a:lvl1pPr marL="11112" indent="0">
              <a:buNone/>
              <a:defRPr sz="2400" b="0" cap="all" baseline="0">
                <a:solidFill>
                  <a:schemeClr val="accent2"/>
                </a:solidFill>
              </a:defRPr>
            </a:lvl1pPr>
          </a:lstStyle>
          <a:p>
            <a:pPr lvl="0"/>
            <a:r>
              <a:rPr lang="en-US" dirty="0" smtClean="0"/>
              <a:t>SMALL HEADING:</a:t>
            </a:r>
            <a:endParaRPr lang="en-US" dirty="0"/>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smtClean="0"/>
              <a:t>©Catalyst 2017</a:t>
            </a:r>
            <a:endParaRPr lang="en-US" dirty="0"/>
          </a:p>
        </p:txBody>
      </p:sp>
      <p:sp>
        <p:nvSpPr>
          <p:cNvPr id="8" name="Slide Number Placeholder 7"/>
          <p:cNvSpPr>
            <a:spLocks noGrp="1"/>
          </p:cNvSpPr>
          <p:nvPr>
            <p:ph type="sldNum" sz="quarter" idx="11"/>
          </p:nvPr>
        </p:nvSpPr>
        <p:spPr/>
        <p:txBody>
          <a:bodyPr/>
          <a:lstStyle/>
          <a:p>
            <a:fld id="{A73C44F1-B46B-3F47-90F5-00EF09D4F6D3}"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52750" t="3370" r="27563" b="73375"/>
          <a:stretch/>
        </p:blipFill>
        <p:spPr>
          <a:xfrm>
            <a:off x="4902236" y="296718"/>
            <a:ext cx="2369328" cy="1809608"/>
          </a:xfrm>
          <a:prstGeom prst="rect">
            <a:avLst/>
          </a:prstGeom>
        </p:spPr>
      </p:pic>
      <p:sp>
        <p:nvSpPr>
          <p:cNvPr id="4" name="Content Placeholder 3"/>
          <p:cNvSpPr>
            <a:spLocks noGrp="1"/>
          </p:cNvSpPr>
          <p:nvPr>
            <p:ph sz="quarter" idx="12" hasCustomPrompt="1"/>
          </p:nvPr>
        </p:nvSpPr>
        <p:spPr>
          <a:xfrm>
            <a:off x="1009933" y="2139020"/>
            <a:ext cx="10153935" cy="2593074"/>
          </a:xfrm>
        </p:spPr>
        <p:txBody>
          <a:bodyPr/>
          <a:lstStyle>
            <a:lvl1pPr marL="11112" indent="0" algn="ctr">
              <a:buNone/>
              <a:defRPr b="1" baseline="0"/>
            </a:lvl1pPr>
            <a:lvl2pPr marL="234950" indent="0">
              <a:buNone/>
              <a:defRPr b="1"/>
            </a:lvl2pPr>
            <a:lvl3pPr marL="471487" indent="0">
              <a:buNone/>
              <a:defRPr b="1"/>
            </a:lvl3pPr>
            <a:lvl4pPr marL="695325" indent="0">
              <a:buNone/>
              <a:defRPr b="1"/>
            </a:lvl4pPr>
            <a:lvl5pPr marL="808038" indent="0">
              <a:buNone/>
              <a:defRPr b="1"/>
            </a:lvl5pPr>
          </a:lstStyle>
          <a:p>
            <a:pPr lvl="0"/>
            <a:r>
              <a:rPr lang="en-US" dirty="0" smtClean="0"/>
              <a:t>Click here to add in a pull quote with</a:t>
            </a:r>
          </a:p>
        </p:txBody>
      </p:sp>
      <p:sp>
        <p:nvSpPr>
          <p:cNvPr id="6" name="Text Placeholder 5"/>
          <p:cNvSpPr>
            <a:spLocks noGrp="1"/>
          </p:cNvSpPr>
          <p:nvPr>
            <p:ph type="body" sz="quarter" idx="13" hasCustomPrompt="1"/>
          </p:nvPr>
        </p:nvSpPr>
        <p:spPr>
          <a:xfrm>
            <a:off x="1009933" y="4943041"/>
            <a:ext cx="10153935" cy="459545"/>
          </a:xfrm>
        </p:spPr>
        <p:txBody>
          <a:bodyPr>
            <a:normAutofit/>
          </a:bodyPr>
          <a:lstStyle>
            <a:lvl1pPr marL="11112" indent="0" algn="ctr">
              <a:buNone/>
              <a:defRPr sz="1600" baseline="0"/>
            </a:lvl1pPr>
            <a:lvl2pPr marL="234950" indent="0">
              <a:buNone/>
              <a:defRPr sz="1400"/>
            </a:lvl2pPr>
            <a:lvl3pPr marL="471487" indent="0">
              <a:buNone/>
              <a:defRPr sz="1400"/>
            </a:lvl3pPr>
            <a:lvl4pPr marL="695325" indent="0">
              <a:buNone/>
              <a:defRPr sz="1400"/>
            </a:lvl4pPr>
            <a:lvl5pPr marL="808038" indent="0">
              <a:buNone/>
              <a:defRPr sz="1400"/>
            </a:lvl5pPr>
          </a:lstStyle>
          <a:p>
            <a:pPr lvl="0"/>
            <a:r>
              <a:rPr lang="en-US" dirty="0" smtClean="0"/>
              <a:t>— Quote attribution  </a:t>
            </a: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78393" t="61042" r="7618" b="27292"/>
          <a:stretch/>
        </p:blipFill>
        <p:spPr>
          <a:xfrm>
            <a:off x="5585636" y="680823"/>
            <a:ext cx="888223" cy="8001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46847" y="142874"/>
            <a:ext cx="1366256" cy="278716"/>
          </a:xfrm>
          <a:prstGeom prst="rect">
            <a:avLst/>
          </a:prstGeom>
        </p:spPr>
      </p:pic>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20089" t="35938" r="16964" b="35268"/>
          <a:stretch/>
        </p:blipFill>
        <p:spPr>
          <a:xfrm>
            <a:off x="838200" y="634887"/>
            <a:ext cx="2205038" cy="1008687"/>
          </a:xfrm>
          <a:prstGeom prst="rect">
            <a:avLst/>
          </a:prstGeom>
        </p:spPr>
      </p:pic>
      <p:sp>
        <p:nvSpPr>
          <p:cNvPr id="7" name="Footer Placeholder 6"/>
          <p:cNvSpPr>
            <a:spLocks noGrp="1"/>
          </p:cNvSpPr>
          <p:nvPr>
            <p:ph type="ftr" sz="quarter" idx="10"/>
          </p:nvPr>
        </p:nvSpPr>
        <p:spPr/>
        <p:txBody>
          <a:bodyPr/>
          <a:lstStyle/>
          <a:p>
            <a:r>
              <a:rPr lang="en-US" smtClean="0"/>
              <a:t>©Catalyst 2017</a:t>
            </a:r>
            <a:endParaRPr lang="en-US" dirty="0"/>
          </a:p>
        </p:txBody>
      </p:sp>
      <p:sp>
        <p:nvSpPr>
          <p:cNvPr id="8" name="Slide Number Placeholder 7"/>
          <p:cNvSpPr>
            <a:spLocks noGrp="1"/>
          </p:cNvSpPr>
          <p:nvPr>
            <p:ph type="sldNum" sz="quarter" idx="11"/>
          </p:nvPr>
        </p:nvSpPr>
        <p:spPr/>
        <p:txBody>
          <a:bodyPr/>
          <a:lstStyle/>
          <a:p>
            <a:fld id="{A73C44F1-B46B-3F47-90F5-00EF09D4F6D3}" type="slidenum">
              <a:rPr lang="en-US" smtClean="0"/>
              <a:pPr/>
              <a:t>‹#›</a:t>
            </a:fld>
            <a:endParaRPr lang="en-US" dirty="0"/>
          </a:p>
        </p:txBody>
      </p:sp>
      <p:sp>
        <p:nvSpPr>
          <p:cNvPr id="12" name="Text Placeholder 6"/>
          <p:cNvSpPr>
            <a:spLocks noGrp="1"/>
          </p:cNvSpPr>
          <p:nvPr>
            <p:ph idx="1"/>
          </p:nvPr>
        </p:nvSpPr>
        <p:spPr>
          <a:xfrm>
            <a:off x="838200" y="1818561"/>
            <a:ext cx="10515600" cy="43584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6248" y="881420"/>
            <a:ext cx="8659504" cy="5095160"/>
          </a:xfrm>
          <a:prstGeom prst="rect">
            <a:avLst/>
          </a:prstGeom>
        </p:spPr>
      </p:pic>
      <p:sp>
        <p:nvSpPr>
          <p:cNvPr id="3" name="Footer Placeholder 2"/>
          <p:cNvSpPr>
            <a:spLocks noGrp="1"/>
          </p:cNvSpPr>
          <p:nvPr>
            <p:ph type="ftr" sz="quarter" idx="10"/>
          </p:nvPr>
        </p:nvSpPr>
        <p:spPr/>
        <p:txBody>
          <a:bodyPr/>
          <a:lstStyle>
            <a:lvl1pPr>
              <a:defRPr>
                <a:solidFill>
                  <a:schemeClr val="tx1"/>
                </a:solidFill>
              </a:defRPr>
            </a:lvl1pPr>
          </a:lstStyle>
          <a:p>
            <a:r>
              <a:rPr lang="en-US" smtClean="0"/>
              <a:t>©Catalyst 2017</a:t>
            </a:r>
            <a:endParaRPr lang="en-US" dirty="0"/>
          </a:p>
        </p:txBody>
      </p:sp>
      <p:sp>
        <p:nvSpPr>
          <p:cNvPr id="4" name="Slide Number Placeholder 3"/>
          <p:cNvSpPr>
            <a:spLocks noGrp="1"/>
          </p:cNvSpPr>
          <p:nvPr>
            <p:ph type="sldNum" sz="quarter" idx="11"/>
          </p:nvPr>
        </p:nvSpPr>
        <p:spPr/>
        <p:txBody>
          <a:bodyPr/>
          <a:lstStyle/>
          <a:p>
            <a:fld id="{A73C44F1-B46B-3F47-90F5-00EF09D4F6D3}" type="slidenum">
              <a:rPr lang="en-US" smtClean="0"/>
              <a:pPr/>
              <a:t>‹#›</a:t>
            </a:fld>
            <a:endParaRPr lang="en-US" dirty="0"/>
          </a:p>
        </p:txBody>
      </p:sp>
      <p:sp>
        <p:nvSpPr>
          <p:cNvPr id="11" name="Title 1"/>
          <p:cNvSpPr>
            <a:spLocks noGrp="1"/>
          </p:cNvSpPr>
          <p:nvPr>
            <p:ph type="title" hasCustomPrompt="1"/>
          </p:nvPr>
        </p:nvSpPr>
        <p:spPr>
          <a:xfrm>
            <a:off x="838200" y="2843213"/>
            <a:ext cx="10348913" cy="3082703"/>
          </a:xfrm>
        </p:spPr>
        <p:txBody>
          <a:bodyPr/>
          <a:lstStyle>
            <a:lvl1pPr algn="ctr">
              <a:defRPr>
                <a:solidFill>
                  <a:schemeClr val="bg1"/>
                </a:solidFill>
              </a:defRPr>
            </a:lvl1pPr>
          </a:lstStyle>
          <a:p>
            <a:r>
              <a:rPr lang="en-US" dirty="0" smtClean="0"/>
              <a:t>Section break</a:t>
            </a:r>
            <a:endParaRPr lang="en-US" dirty="0"/>
          </a:p>
        </p:txBody>
      </p:sp>
      <p:cxnSp>
        <p:nvCxnSpPr>
          <p:cNvPr id="12" name="Straight Connector 11"/>
          <p:cNvCxnSpPr/>
          <p:nvPr userDrawn="1"/>
        </p:nvCxnSpPr>
        <p:spPr>
          <a:xfrm>
            <a:off x="5390445" y="2609685"/>
            <a:ext cx="141111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46847" y="142874"/>
            <a:ext cx="1366256" cy="278716"/>
          </a:xfrm>
          <a:prstGeom prst="rect">
            <a:avLst/>
          </a:prstGeom>
        </p:spPr>
      </p:pic>
    </p:spTree>
    <p:extLst>
      <p:ext uri="{BB962C8B-B14F-4D97-AF65-F5344CB8AC3E}">
        <p14:creationId xmlns:p14="http://schemas.microsoft.com/office/powerpoint/2010/main" val="12504254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Break_Re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2"/>
                </a:solidFill>
              </a:defRPr>
            </a:lvl1pPr>
          </a:lstStyle>
          <a:p>
            <a:fld id="{A73C44F1-B46B-3F47-90F5-00EF09D4F6D3}"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0761" y="1069017"/>
            <a:ext cx="8050478" cy="4482190"/>
          </a:xfrm>
          <a:prstGeom prst="rect">
            <a:avLst/>
          </a:prstGeom>
        </p:spPr>
      </p:pic>
      <p:sp>
        <p:nvSpPr>
          <p:cNvPr id="9" name="Title 1"/>
          <p:cNvSpPr>
            <a:spLocks noGrp="1"/>
          </p:cNvSpPr>
          <p:nvPr>
            <p:ph type="title" hasCustomPrompt="1"/>
          </p:nvPr>
        </p:nvSpPr>
        <p:spPr>
          <a:xfrm>
            <a:off x="838200" y="2843213"/>
            <a:ext cx="10348913" cy="3082703"/>
          </a:xfrm>
        </p:spPr>
        <p:txBody>
          <a:bodyPr/>
          <a:lstStyle>
            <a:lvl1pPr algn="ctr">
              <a:defRPr baseline="0">
                <a:solidFill>
                  <a:schemeClr val="tx1"/>
                </a:solidFill>
              </a:defRPr>
            </a:lvl1pPr>
          </a:lstStyle>
          <a:p>
            <a:r>
              <a:rPr lang="en-US" dirty="0" smtClean="0"/>
              <a:t>Section Break</a:t>
            </a:r>
            <a:endParaRPr lang="en-US" dirty="0"/>
          </a:p>
        </p:txBody>
      </p:sp>
      <p:cxnSp>
        <p:nvCxnSpPr>
          <p:cNvPr id="10" name="Straight Connector 9"/>
          <p:cNvCxnSpPr/>
          <p:nvPr userDrawn="1"/>
        </p:nvCxnSpPr>
        <p:spPr>
          <a:xfrm>
            <a:off x="5390445" y="2609685"/>
            <a:ext cx="141111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2"/>
          <p:cNvSpPr>
            <a:spLocks noGrp="1"/>
          </p:cNvSpPr>
          <p:nvPr>
            <p:ph type="ftr" sz="quarter" idx="10"/>
          </p:nvPr>
        </p:nvSpPr>
        <p:spPr>
          <a:xfrm rot="16200000">
            <a:off x="-1052358" y="5417095"/>
            <a:ext cx="2372945" cy="268225"/>
          </a:xfrm>
        </p:spPr>
        <p:txBody>
          <a:bodyPr/>
          <a:lstStyle>
            <a:lvl1pPr>
              <a:defRPr>
                <a:solidFill>
                  <a:schemeClr val="tx1"/>
                </a:solidFill>
              </a:defRPr>
            </a:lvl1pPr>
          </a:lstStyle>
          <a:p>
            <a:r>
              <a:rPr lang="en-US" dirty="0" smtClean="0"/>
              <a:t>©Catalyst 2017</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46847" y="142874"/>
            <a:ext cx="1366256" cy="278716"/>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546847" y="142874"/>
            <a:ext cx="1366256" cy="278716"/>
          </a:xfrm>
          <a:prstGeom prst="rect">
            <a:avLst/>
          </a:prstGeom>
        </p:spPr>
      </p:pic>
      <p:sp>
        <p:nvSpPr>
          <p:cNvPr id="2" name="Title Placeholder 1"/>
          <p:cNvSpPr>
            <a:spLocks noGrp="1"/>
          </p:cNvSpPr>
          <p:nvPr>
            <p:ph type="title"/>
          </p:nvPr>
        </p:nvSpPr>
        <p:spPr>
          <a:xfrm>
            <a:off x="838200" y="544513"/>
            <a:ext cx="10515600" cy="833911"/>
          </a:xfrm>
          <a:prstGeom prst="rect">
            <a:avLst/>
          </a:prstGeom>
        </p:spPr>
        <p:txBody>
          <a:bodyPr vert="horz" lIns="91440" tIns="45720" rIns="91440" bIns="45720" rtlCol="0" anchor="t">
            <a:normAutofit/>
          </a:bodyPr>
          <a:lstStyle/>
          <a:p>
            <a:r>
              <a:rPr lang="en-US" dirty="0" smtClean="0"/>
              <a:t>Heading</a:t>
            </a:r>
          </a:p>
        </p:txBody>
      </p:sp>
      <p:sp>
        <p:nvSpPr>
          <p:cNvPr id="5" name="Footer Placeholder 4"/>
          <p:cNvSpPr>
            <a:spLocks noGrp="1"/>
          </p:cNvSpPr>
          <p:nvPr>
            <p:ph type="ftr" sz="quarter" idx="3"/>
          </p:nvPr>
        </p:nvSpPr>
        <p:spPr>
          <a:xfrm rot="16200000">
            <a:off x="-1052358" y="5417095"/>
            <a:ext cx="2372945" cy="268225"/>
          </a:xfrm>
          <a:prstGeom prst="rect">
            <a:avLst/>
          </a:prstGeom>
        </p:spPr>
        <p:txBody>
          <a:bodyPr vert="horz" lIns="91440" tIns="45720" rIns="91440" bIns="45720" rtlCol="0" anchor="b"/>
          <a:lstStyle>
            <a:lvl1pPr algn="l">
              <a:defRPr sz="800">
                <a:solidFill>
                  <a:schemeClr val="tx1"/>
                </a:solidFill>
                <a:latin typeface="+mn-lt"/>
                <a:ea typeface="Avenir Next" charset="0"/>
                <a:cs typeface="Avenir Next" charset="0"/>
              </a:defRPr>
            </a:lvl1pPr>
          </a:lstStyle>
          <a:p>
            <a:r>
              <a:rPr lang="en-US" dirty="0" smtClean="0"/>
              <a:t>©Catalyst 2017</a:t>
            </a:r>
            <a:endParaRPr lang="en-US" dirty="0"/>
          </a:p>
        </p:txBody>
      </p:sp>
      <p:sp>
        <p:nvSpPr>
          <p:cNvPr id="6" name="Slide Number Placeholder 5"/>
          <p:cNvSpPr>
            <a:spLocks noGrp="1"/>
          </p:cNvSpPr>
          <p:nvPr>
            <p:ph type="sldNum" sz="quarter" idx="4"/>
          </p:nvPr>
        </p:nvSpPr>
        <p:spPr>
          <a:xfrm>
            <a:off x="11353800" y="6474155"/>
            <a:ext cx="331522" cy="263526"/>
          </a:xfrm>
          <a:prstGeom prst="rect">
            <a:avLst/>
          </a:prstGeom>
          <a:noFill/>
        </p:spPr>
        <p:txBody>
          <a:bodyPr vert="horz" lIns="91440" tIns="45720" rIns="91440" bIns="45720" rtlCol="0" anchor="b"/>
          <a:lstStyle>
            <a:lvl1pPr algn="ctr">
              <a:defRPr sz="900">
                <a:solidFill>
                  <a:schemeClr val="accent2"/>
                </a:solidFill>
                <a:latin typeface="+mn-lt"/>
                <a:ea typeface="Avenir Next" charset="0"/>
                <a:cs typeface="Avenir Next" charset="0"/>
              </a:defRPr>
            </a:lvl1pPr>
          </a:lstStyle>
          <a:p>
            <a:fld id="{A73C44F1-B46B-3F47-90F5-00EF09D4F6D3}" type="slidenum">
              <a:rPr lang="en-US" smtClean="0"/>
              <a:pPr/>
              <a:t>‹#›</a:t>
            </a:fld>
            <a:endParaRPr lang="en-US" dirty="0"/>
          </a:p>
        </p:txBody>
      </p:sp>
      <p:sp>
        <p:nvSpPr>
          <p:cNvPr id="7" name="Text Placeholder 6"/>
          <p:cNvSpPr>
            <a:spLocks noGrp="1"/>
          </p:cNvSpPr>
          <p:nvPr>
            <p:ph type="body" idx="1"/>
          </p:nvPr>
        </p:nvSpPr>
        <p:spPr>
          <a:xfrm>
            <a:off x="838200" y="1557811"/>
            <a:ext cx="10515600" cy="4619152"/>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p:nvCxnSpPr>
        <p:spPr>
          <a:xfrm>
            <a:off x="974677" y="378772"/>
            <a:ext cx="141111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62719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873" r:id="rId3"/>
    <p:sldLayoutId id="2147483872" r:id="rId4"/>
    <p:sldLayoutId id="2147483871" r:id="rId5"/>
    <p:sldLayoutId id="2147483869" r:id="rId6"/>
    <p:sldLayoutId id="2147483868" r:id="rId7"/>
    <p:sldLayoutId id="2147483866" r:id="rId8"/>
    <p:sldLayoutId id="2147483867" r:id="rId9"/>
    <p:sldLayoutId id="2147483864" r:id="rId10"/>
    <p:sldLayoutId id="2147483790" r:id="rId11"/>
    <p:sldLayoutId id="2147483877" r:id="rId12"/>
    <p:sldLayoutId id="2147483870" r:id="rId13"/>
    <p:sldLayoutId id="2147483792" r:id="rId14"/>
    <p:sldLayoutId id="2147483794" r:id="rId15"/>
    <p:sldLayoutId id="2147483878" r:id="rId16"/>
    <p:sldLayoutId id="2147483879" r:id="rId17"/>
    <p:sldLayoutId id="2147483880" r:id="rId18"/>
    <p:sldLayoutId id="2147483881" r:id="rId19"/>
    <p:sldLayoutId id="2147483882" r:id="rId20"/>
  </p:sldLayoutIdLst>
  <p:timing>
    <p:tnLst>
      <p:par>
        <p:cTn id="1" dur="indefinite" restart="never" nodeType="tmRoot"/>
      </p:par>
    </p:tnLst>
  </p:timing>
  <p:hf hdr="0" dt="0"/>
  <p:txStyles>
    <p:titleStyle>
      <a:lvl1pPr marL="12700" indent="0" algn="l" defTabSz="914400" rtl="0" eaLnBrk="1" latinLnBrk="0" hangingPunct="1">
        <a:lnSpc>
          <a:spcPct val="90000"/>
        </a:lnSpc>
        <a:spcBef>
          <a:spcPct val="0"/>
        </a:spcBef>
        <a:buNone/>
        <a:tabLst/>
        <a:defRPr sz="4400" b="1" i="0" u="none" kern="1200" cap="all" baseline="0">
          <a:solidFill>
            <a:schemeClr val="tx1"/>
          </a:solidFill>
          <a:latin typeface="+mj-lt"/>
          <a:ea typeface="Avenir Next" charset="0"/>
          <a:cs typeface="Avenir Next" charset="0"/>
        </a:defRPr>
      </a:lvl1pPr>
    </p:titleStyle>
    <p:bodyStyle>
      <a:lvl1pPr marL="234950" indent="-223838" algn="l" defTabSz="914400" rtl="0" eaLnBrk="1" latinLnBrk="0" hangingPunct="1">
        <a:lnSpc>
          <a:spcPct val="90000"/>
        </a:lnSpc>
        <a:spcBef>
          <a:spcPts val="1000"/>
        </a:spcBef>
        <a:buClr>
          <a:schemeClr val="accent2"/>
        </a:buClr>
        <a:buFont typeface="Arial" charset="0"/>
        <a:buChar char="•"/>
        <a:tabLst/>
        <a:defRPr sz="2400" kern="1200">
          <a:solidFill>
            <a:schemeClr val="tx1"/>
          </a:solidFill>
          <a:latin typeface="+mn-lt"/>
          <a:ea typeface="Avenir Next" charset="0"/>
          <a:cs typeface="Avenir Next" charset="0"/>
        </a:defRPr>
      </a:lvl1pPr>
      <a:lvl2pPr marL="460375" indent="-225425" algn="l" defTabSz="914400" rtl="0" eaLnBrk="1" latinLnBrk="0" hangingPunct="1">
        <a:lnSpc>
          <a:spcPct val="90000"/>
        </a:lnSpc>
        <a:spcBef>
          <a:spcPts val="500"/>
        </a:spcBef>
        <a:buClr>
          <a:schemeClr val="accent2"/>
        </a:buClr>
        <a:buFont typeface="Arial" charset="0"/>
        <a:buChar char="•"/>
        <a:tabLst/>
        <a:defRPr sz="2000" kern="1200">
          <a:solidFill>
            <a:schemeClr val="tx1"/>
          </a:solidFill>
          <a:latin typeface="+mn-lt"/>
          <a:ea typeface="Avenir Next" charset="0"/>
          <a:cs typeface="Avenir Next" charset="0"/>
        </a:defRPr>
      </a:lvl2pPr>
      <a:lvl3pPr marL="695325" indent="-223838" algn="l" defTabSz="914400" rtl="0" eaLnBrk="1" latinLnBrk="0" hangingPunct="1">
        <a:lnSpc>
          <a:spcPct val="90000"/>
        </a:lnSpc>
        <a:spcBef>
          <a:spcPts val="500"/>
        </a:spcBef>
        <a:buClr>
          <a:schemeClr val="accent2"/>
        </a:buClr>
        <a:buFont typeface="Arial" charset="0"/>
        <a:buChar char="•"/>
        <a:tabLst/>
        <a:defRPr sz="1800" kern="1200">
          <a:solidFill>
            <a:schemeClr val="tx1"/>
          </a:solidFill>
          <a:latin typeface="+mn-lt"/>
          <a:ea typeface="Avenir Next" charset="0"/>
          <a:cs typeface="Avenir Next" charset="0"/>
        </a:defRPr>
      </a:lvl3pPr>
      <a:lvl4pPr marL="920750" indent="-225425" algn="l" defTabSz="914400" rtl="0" eaLnBrk="1" latinLnBrk="0" hangingPunct="1">
        <a:lnSpc>
          <a:spcPct val="90000"/>
        </a:lnSpc>
        <a:spcBef>
          <a:spcPts val="500"/>
        </a:spcBef>
        <a:buClr>
          <a:schemeClr val="accent2"/>
        </a:buClr>
        <a:buFont typeface="Arial" charset="0"/>
        <a:buChar char="•"/>
        <a:tabLst/>
        <a:defRPr sz="1600" kern="1200">
          <a:solidFill>
            <a:schemeClr val="tx1"/>
          </a:solidFill>
          <a:latin typeface="+mn-lt"/>
          <a:ea typeface="Avenir Next" charset="0"/>
          <a:cs typeface="Avenir Next" charset="0"/>
        </a:defRPr>
      </a:lvl4pPr>
      <a:lvl5pPr marL="1033463" indent="-225425" algn="l" defTabSz="914400" rtl="0" eaLnBrk="1" latinLnBrk="0" hangingPunct="1">
        <a:lnSpc>
          <a:spcPct val="90000"/>
        </a:lnSpc>
        <a:spcBef>
          <a:spcPts val="500"/>
        </a:spcBef>
        <a:buClr>
          <a:schemeClr val="accent2"/>
        </a:buClr>
        <a:buFont typeface="Arial" charset="0"/>
        <a:buChar char="•"/>
        <a:tabLst/>
        <a:defRPr sz="1600" kern="1200">
          <a:solidFill>
            <a:schemeClr val="tx1"/>
          </a:solidFill>
          <a:latin typeface="+mn-lt"/>
          <a:ea typeface="Avenir Next" charset="0"/>
          <a:cs typeface="Avenir Nex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file://localhost/Users/SoniaOldMac/Desktop/slides/4.png" TargetMode="External"/><Relationship Id="rId13" Type="http://schemas.openxmlformats.org/officeDocument/2006/relationships/image" Target="../media/image27.png"/><Relationship Id="rId18" Type="http://schemas.openxmlformats.org/officeDocument/2006/relationships/image" Target="file://localhost/Users/SoniaOldMac/Desktop/slides/9.png" TargetMode="External"/><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file://localhost/Users/SoniaOldMac/Desktop/slides/6.png" TargetMode="External"/><Relationship Id="rId17" Type="http://schemas.openxmlformats.org/officeDocument/2006/relationships/image" Target="../media/image29.png"/><Relationship Id="rId2" Type="http://schemas.openxmlformats.org/officeDocument/2006/relationships/notesSlide" Target="../notesSlides/notesSlide9.xml"/><Relationship Id="rId16" Type="http://schemas.openxmlformats.org/officeDocument/2006/relationships/image" Target="file://localhost/Users/SoniaOldMac/Desktop/slides/8.png" TargetMode="External"/><Relationship Id="rId1" Type="http://schemas.openxmlformats.org/officeDocument/2006/relationships/slideLayout" Target="../slideLayouts/slideLayout2.xml"/><Relationship Id="rId6" Type="http://schemas.openxmlformats.org/officeDocument/2006/relationships/image" Target="file://localhost/Users/SoniaOldMac/Desktop/slides/3.png" TargetMode="Externa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image" Target="file://localhost/Users/SoniaOldMac/Desktop/slides/5.png" TargetMode="External"/><Relationship Id="rId19" Type="http://schemas.openxmlformats.org/officeDocument/2006/relationships/image" Target="../media/image30.emf"/><Relationship Id="rId4" Type="http://schemas.openxmlformats.org/officeDocument/2006/relationships/image" Target="file://localhost/Users/SoniaOldMac/Desktop/slides/2.png" TargetMode="External"/><Relationship Id="rId9" Type="http://schemas.openxmlformats.org/officeDocument/2006/relationships/image" Target="../media/image25.png"/><Relationship Id="rId14" Type="http://schemas.openxmlformats.org/officeDocument/2006/relationships/image" Target="file://localhost/Users/SoniaOldMac/Desktop/slides/7.pn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localhost/Users/SoniaOldMac/Desktop/slides/2.png" TargetMode="External"/><Relationship Id="rId3" Type="http://schemas.openxmlformats.org/officeDocument/2006/relationships/image" Target="../media/image31.emf"/><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file://localhost/Users/SoniaOldMac/Desktop/slides/7.png" TargetMode="External"/><Relationship Id="rId11" Type="http://schemas.openxmlformats.org/officeDocument/2006/relationships/image" Target="file://localhost/Users/SoniaOldMac/Desktop/slides/4.png" TargetMode="External"/><Relationship Id="rId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32.emf"/><Relationship Id="rId9"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file://localhost/Users/SoniaOldMac/Desktop/slides/4.png" TargetMode="External"/><Relationship Id="rId13" Type="http://schemas.openxmlformats.org/officeDocument/2006/relationships/image" Target="../media/image27.png"/><Relationship Id="rId18" Type="http://schemas.openxmlformats.org/officeDocument/2006/relationships/image" Target="file://localhost/Users/SoniaOldMac/Desktop/slides/9.png" TargetMode="External"/><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file://localhost/Users/SoniaOldMac/Desktop/slides/6.png" TargetMode="External"/><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file://localhost/Users/SoniaOldMac/Desktop/slides/8.png" TargetMode="External"/><Relationship Id="rId1" Type="http://schemas.openxmlformats.org/officeDocument/2006/relationships/slideLayout" Target="../slideLayouts/slideLayout2.xml"/><Relationship Id="rId6" Type="http://schemas.openxmlformats.org/officeDocument/2006/relationships/image" Target="file://localhost/Users/SoniaOldMac/Desktop/slides/3.png" TargetMode="Externa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image" Target="file://localhost/Users/SoniaOldMac/Desktop/slides/5.png" TargetMode="External"/><Relationship Id="rId19" Type="http://schemas.openxmlformats.org/officeDocument/2006/relationships/image" Target="../media/image30.emf"/><Relationship Id="rId4" Type="http://schemas.openxmlformats.org/officeDocument/2006/relationships/image" Target="file://localhost/Users/SoniaOldMac/Desktop/slides/2.png" TargetMode="External"/><Relationship Id="rId9" Type="http://schemas.openxmlformats.org/officeDocument/2006/relationships/image" Target="../media/image25.png"/><Relationship Id="rId14" Type="http://schemas.openxmlformats.org/officeDocument/2006/relationships/image" Target="file://localhost/Users/SoniaOldMac/Desktop/slides/7.p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file://localhost/Users/SoniaOldMac/Desktop/slides/4.png" TargetMode="External"/><Relationship Id="rId13" Type="http://schemas.openxmlformats.org/officeDocument/2006/relationships/image" Target="../media/image27.png"/><Relationship Id="rId18" Type="http://schemas.openxmlformats.org/officeDocument/2006/relationships/image" Target="file://localhost/Users/SoniaOldMac/Desktop/slides/9.png" TargetMode="External"/><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file://localhost/Users/SoniaOldMac/Desktop/slides/6.png" TargetMode="External"/><Relationship Id="rId17"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image" Target="file://localhost/Users/SoniaOldMac/Desktop/slides/8.png" TargetMode="External"/><Relationship Id="rId1" Type="http://schemas.openxmlformats.org/officeDocument/2006/relationships/slideLayout" Target="../slideLayouts/slideLayout2.xml"/><Relationship Id="rId6" Type="http://schemas.openxmlformats.org/officeDocument/2006/relationships/image" Target="file://localhost/Users/SoniaOldMac/Desktop/slides/3.png" TargetMode="Externa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image" Target="file://localhost/Users/SoniaOldMac/Desktop/slides/5.png" TargetMode="External"/><Relationship Id="rId19" Type="http://schemas.openxmlformats.org/officeDocument/2006/relationships/image" Target="../media/image30.emf"/><Relationship Id="rId4" Type="http://schemas.openxmlformats.org/officeDocument/2006/relationships/image" Target="file://localhost/Users/SoniaOldMac/Desktop/slides/2.png" TargetMode="External"/><Relationship Id="rId9" Type="http://schemas.openxmlformats.org/officeDocument/2006/relationships/image" Target="../media/image25.png"/><Relationship Id="rId14" Type="http://schemas.openxmlformats.org/officeDocument/2006/relationships/image" Target="file://localhost/Users/SoniaOldMac/Desktop/slides/7.pn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file://localhost/Users/SoniaOldMac/Desktop/slides/4.png" TargetMode="External"/><Relationship Id="rId13" Type="http://schemas.openxmlformats.org/officeDocument/2006/relationships/image" Target="../media/image27.png"/><Relationship Id="rId18" Type="http://schemas.openxmlformats.org/officeDocument/2006/relationships/image" Target="file://localhost/Users/SoniaOldMac/Desktop/slides/9.png" TargetMode="External"/><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file://localhost/Users/SoniaOldMac/Desktop/slides/6.png" TargetMode="External"/><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file://localhost/Users/SoniaOldMac/Desktop/slides/8.png" TargetMode="External"/><Relationship Id="rId1" Type="http://schemas.openxmlformats.org/officeDocument/2006/relationships/slideLayout" Target="../slideLayouts/slideLayout2.xml"/><Relationship Id="rId6" Type="http://schemas.openxmlformats.org/officeDocument/2006/relationships/image" Target="file://localhost/Users/SoniaOldMac/Desktop/slides/3.png" TargetMode="Externa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image" Target="file://localhost/Users/SoniaOldMac/Desktop/slides/5.png" TargetMode="External"/><Relationship Id="rId19" Type="http://schemas.openxmlformats.org/officeDocument/2006/relationships/image" Target="../media/image30.emf"/><Relationship Id="rId4" Type="http://schemas.openxmlformats.org/officeDocument/2006/relationships/image" Target="file://localhost/Users/SoniaOldMac/Desktop/slides/2.png" TargetMode="External"/><Relationship Id="rId9" Type="http://schemas.openxmlformats.org/officeDocument/2006/relationships/image" Target="../media/image25.png"/><Relationship Id="rId14" Type="http://schemas.openxmlformats.org/officeDocument/2006/relationships/image" Target="file://localhost/Users/SoniaOldMac/Desktop/slides/7.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8874" y="1571625"/>
            <a:ext cx="5287717" cy="2350418"/>
          </a:xfrm>
        </p:spPr>
        <p:txBody>
          <a:bodyPr/>
          <a:lstStyle/>
          <a:p>
            <a:r>
              <a:rPr lang="en-US" sz="4400" dirty="0" smtClean="0"/>
              <a:t>The Sponsorship Effect</a:t>
            </a:r>
            <a:endParaRPr lang="en-US" sz="4400" dirty="0"/>
          </a:p>
        </p:txBody>
      </p:sp>
      <p:sp>
        <p:nvSpPr>
          <p:cNvPr id="3" name="Subtitle 2"/>
          <p:cNvSpPr>
            <a:spLocks noGrp="1"/>
          </p:cNvSpPr>
          <p:nvPr>
            <p:ph type="subTitle" idx="1"/>
          </p:nvPr>
        </p:nvSpPr>
        <p:spPr/>
        <p:txBody>
          <a:bodyPr/>
          <a:lstStyle/>
          <a:p>
            <a:r>
              <a:rPr lang="en-US" dirty="0" smtClean="0"/>
              <a:t>Tools for Success</a:t>
            </a:r>
            <a:endParaRPr lang="en-US" dirty="0"/>
          </a:p>
        </p:txBody>
      </p:sp>
      <p:sp>
        <p:nvSpPr>
          <p:cNvPr id="4" name="Text Placeholder 3"/>
          <p:cNvSpPr>
            <a:spLocks noGrp="1"/>
          </p:cNvSpPr>
          <p:nvPr>
            <p:ph type="body" sz="quarter" idx="10"/>
          </p:nvPr>
        </p:nvSpPr>
        <p:spPr>
          <a:xfrm>
            <a:off x="6238875" y="5076242"/>
            <a:ext cx="5644444" cy="474552"/>
          </a:xfrm>
        </p:spPr>
        <p:txBody>
          <a:bodyPr/>
          <a:lstStyle/>
          <a:p>
            <a:r>
              <a:rPr lang="en-US" dirty="0" smtClean="0"/>
              <a:t>Allyson Zimmermann</a:t>
            </a:r>
            <a:r>
              <a:rPr lang="en-US" dirty="0"/>
              <a:t/>
            </a:r>
            <a:br>
              <a:rPr lang="en-US" dirty="0"/>
            </a:br>
            <a:r>
              <a:rPr lang="en-US" dirty="0" smtClean="0"/>
              <a:t>Executive Director</a:t>
            </a:r>
            <a:r>
              <a:rPr lang="en-US" dirty="0"/>
              <a:t>, </a:t>
            </a:r>
            <a:r>
              <a:rPr lang="en-US" dirty="0" smtClean="0"/>
              <a:t>Europe</a:t>
            </a:r>
            <a:endParaRPr lang="en-US" dirty="0"/>
          </a:p>
        </p:txBody>
      </p:sp>
    </p:spTree>
    <p:extLst>
      <p:ext uri="{BB962C8B-B14F-4D97-AF65-F5344CB8AC3E}">
        <p14:creationId xmlns:p14="http://schemas.microsoft.com/office/powerpoint/2010/main" val="2020605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D698F969-87C8-6A41-ACFC-44D3E126682A}" type="slidenum">
              <a:rPr lang="en-US" smtClean="0">
                <a:solidFill>
                  <a:prstClr val="black">
                    <a:tint val="75000"/>
                  </a:prstClr>
                </a:solidFill>
              </a:rPr>
              <a:pPr/>
              <a:t>10</a:t>
            </a:fld>
            <a:endParaRPr lang="en-US">
              <a:solidFill>
                <a:prstClr val="black">
                  <a:tint val="75000"/>
                </a:prstClr>
              </a:solidFill>
            </a:endParaRPr>
          </a:p>
        </p:txBody>
      </p:sp>
      <p:sp>
        <p:nvSpPr>
          <p:cNvPr id="10" name="Footer Placeholder 1"/>
          <p:cNvSpPr>
            <a:spLocks noGrp="1"/>
          </p:cNvSpPr>
          <p:nvPr>
            <p:ph type="ftr" sz="quarter" idx="11"/>
          </p:nvPr>
        </p:nvSpPr>
        <p:spPr>
          <a:xfrm>
            <a:off x="4165600" y="6356351"/>
            <a:ext cx="3860800" cy="365125"/>
          </a:xfrm>
        </p:spPr>
        <p:txBody>
          <a:bodyPr/>
          <a:lstStyle/>
          <a:p>
            <a:r>
              <a:rPr lang="en-US" dirty="0" smtClean="0">
                <a:solidFill>
                  <a:srgbClr val="005776">
                    <a:tint val="75000"/>
                  </a:srgbClr>
                </a:solidFill>
              </a:rPr>
              <a:t>© Catalyst 2018</a:t>
            </a:r>
            <a:endParaRPr lang="en-US" dirty="0">
              <a:solidFill>
                <a:srgbClr val="005776">
                  <a:tint val="75000"/>
                </a:srgbClr>
              </a:solidFill>
            </a:endParaRPr>
          </a:p>
        </p:txBody>
      </p:sp>
      <p:sp>
        <p:nvSpPr>
          <p:cNvPr id="13" name="Title 1"/>
          <p:cNvSpPr>
            <a:spLocks noGrp="1"/>
          </p:cNvSpPr>
          <p:nvPr>
            <p:ph type="title"/>
          </p:nvPr>
        </p:nvSpPr>
        <p:spPr>
          <a:xfrm>
            <a:off x="397076" y="-91440"/>
            <a:ext cx="10972800" cy="1143000"/>
          </a:xfrm>
        </p:spPr>
        <p:txBody>
          <a:bodyPr anchor="b">
            <a:normAutofit/>
          </a:bodyPr>
          <a:lstStyle/>
          <a:p>
            <a:pPr algn="l"/>
            <a:r>
              <a:rPr lang="en-US" sz="4300" dirty="0" smtClean="0"/>
              <a:t>   </a:t>
            </a:r>
            <a:r>
              <a:rPr lang="en-US" sz="3200" dirty="0" smtClean="0"/>
              <a:t>What </a:t>
            </a:r>
            <a:r>
              <a:rPr lang="en-US" sz="3200" dirty="0"/>
              <a:t>Worked for Women?</a:t>
            </a:r>
            <a:r>
              <a:rPr lang="en-US" sz="3200" dirty="0">
                <a:solidFill>
                  <a:schemeClr val="bg1"/>
                </a:solidFill>
              </a:rPr>
              <a:t>?</a:t>
            </a:r>
          </a:p>
        </p:txBody>
      </p:sp>
      <p:pic>
        <p:nvPicPr>
          <p:cNvPr id="5" name="2.png" descr="/Users/SoniaOldMac/Desktop/slides/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737600" y="4546048"/>
            <a:ext cx="3200400" cy="1879600"/>
          </a:xfrm>
          <a:prstGeom prst="rect">
            <a:avLst/>
          </a:prstGeom>
        </p:spPr>
      </p:pic>
      <p:pic>
        <p:nvPicPr>
          <p:cNvPr id="6" name="3.png" descr="/Users/SoniaOldMac/Desktop/slides/3.png"/>
          <p:cNvPicPr>
            <a:picLocks noChangeAspect="1"/>
          </p:cNvPicPr>
          <p:nvPr/>
        </p:nvPicPr>
        <p:blipFill>
          <a:blip r:embed="rId5" r:link="rId6">
            <a:alphaModFix amt="22000"/>
            <a:extLst>
              <a:ext uri="{28A0092B-C50C-407E-A947-70E740481C1C}">
                <a14:useLocalDpi xmlns:a14="http://schemas.microsoft.com/office/drawing/2010/main" val="0"/>
              </a:ext>
            </a:extLst>
          </a:blip>
          <a:stretch>
            <a:fillRect/>
          </a:stretch>
        </p:blipFill>
        <p:spPr>
          <a:xfrm>
            <a:off x="6062386" y="4412699"/>
            <a:ext cx="2302933" cy="1778000"/>
          </a:xfrm>
          <a:prstGeom prst="rect">
            <a:avLst/>
          </a:prstGeom>
        </p:spPr>
      </p:pic>
      <p:pic>
        <p:nvPicPr>
          <p:cNvPr id="7" name="4.png" descr="/Users/SoniaOldMac/Desktop/slides/4.png"/>
          <p:cNvPicPr>
            <a:picLocks noChangeAspect="1"/>
          </p:cNvPicPr>
          <p:nvPr/>
        </p:nvPicPr>
        <p:blipFill>
          <a:blip r:embed="rId7" r:link="rId8">
            <a:alphaModFix amt="21000"/>
            <a:extLst>
              <a:ext uri="{28A0092B-C50C-407E-A947-70E740481C1C}">
                <a14:useLocalDpi xmlns:a14="http://schemas.microsoft.com/office/drawing/2010/main" val="0"/>
              </a:ext>
            </a:extLst>
          </a:blip>
          <a:stretch>
            <a:fillRect/>
          </a:stretch>
        </p:blipFill>
        <p:spPr>
          <a:xfrm>
            <a:off x="2531534" y="4311099"/>
            <a:ext cx="3268133" cy="1854200"/>
          </a:xfrm>
          <a:prstGeom prst="rect">
            <a:avLst/>
          </a:prstGeom>
        </p:spPr>
      </p:pic>
      <p:pic>
        <p:nvPicPr>
          <p:cNvPr id="8" name="5.png" descr="/Users/SoniaOldMac/Desktop/slides/5.png"/>
          <p:cNvPicPr>
            <a:picLocks noChangeAspect="1"/>
          </p:cNvPicPr>
          <p:nvPr/>
        </p:nvPicPr>
        <p:blipFill>
          <a:blip r:embed="rId9" r:link="rId10">
            <a:alphaModFix amt="26000"/>
            <a:extLst>
              <a:ext uri="{28A0092B-C50C-407E-A947-70E740481C1C}">
                <a14:useLocalDpi xmlns:a14="http://schemas.microsoft.com/office/drawing/2010/main" val="0"/>
              </a:ext>
            </a:extLst>
          </a:blip>
          <a:stretch>
            <a:fillRect/>
          </a:stretch>
        </p:blipFill>
        <p:spPr>
          <a:xfrm>
            <a:off x="863600" y="3422651"/>
            <a:ext cx="3335867" cy="2273300"/>
          </a:xfrm>
          <a:prstGeom prst="rect">
            <a:avLst/>
          </a:prstGeom>
        </p:spPr>
      </p:pic>
      <p:pic>
        <p:nvPicPr>
          <p:cNvPr id="9" name="6.png" descr="/Users/SoniaOldMac/Desktop/slides/6.png"/>
          <p:cNvPicPr>
            <a:picLocks noChangeAspect="1"/>
          </p:cNvPicPr>
          <p:nvPr/>
        </p:nvPicPr>
        <p:blipFill>
          <a:blip r:embed="rId11" r:link="rId12">
            <a:alphaModFix amt="22000"/>
            <a:extLst>
              <a:ext uri="{28A0092B-C50C-407E-A947-70E740481C1C}">
                <a14:useLocalDpi xmlns:a14="http://schemas.microsoft.com/office/drawing/2010/main" val="0"/>
              </a:ext>
            </a:extLst>
          </a:blip>
          <a:stretch>
            <a:fillRect/>
          </a:stretch>
        </p:blipFill>
        <p:spPr>
          <a:xfrm>
            <a:off x="5181600" y="3142699"/>
            <a:ext cx="1828800" cy="1270000"/>
          </a:xfrm>
          <a:prstGeom prst="rect">
            <a:avLst/>
          </a:prstGeom>
        </p:spPr>
      </p:pic>
      <p:pic>
        <p:nvPicPr>
          <p:cNvPr id="11" name="7.png" descr="/Users/SoniaOldMac/Desktop/slides/7.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3968296" y="1529799"/>
            <a:ext cx="2895600" cy="2159000"/>
          </a:xfrm>
          <a:prstGeom prst="rect">
            <a:avLst/>
          </a:prstGeom>
        </p:spPr>
      </p:pic>
      <p:pic>
        <p:nvPicPr>
          <p:cNvPr id="12" name="8.png" descr="/Users/SoniaOldMac/Desktop/slides/8.png"/>
          <p:cNvPicPr>
            <a:picLocks noChangeAspect="1"/>
          </p:cNvPicPr>
          <p:nvPr/>
        </p:nvPicPr>
        <p:blipFill>
          <a:blip r:embed="rId15" r:link="rId16">
            <a:alphaModFix amt="18000"/>
            <a:extLst>
              <a:ext uri="{28A0092B-C50C-407E-A947-70E740481C1C}">
                <a14:useLocalDpi xmlns:a14="http://schemas.microsoft.com/office/drawing/2010/main" val="0"/>
              </a:ext>
            </a:extLst>
          </a:blip>
          <a:stretch>
            <a:fillRect/>
          </a:stretch>
        </p:blipFill>
        <p:spPr>
          <a:xfrm>
            <a:off x="1083733" y="1574249"/>
            <a:ext cx="3742267" cy="2070100"/>
          </a:xfrm>
          <a:prstGeom prst="rect">
            <a:avLst/>
          </a:prstGeom>
        </p:spPr>
      </p:pic>
      <p:pic>
        <p:nvPicPr>
          <p:cNvPr id="14" name="9.png" descr="/Users/SoniaOldMac/Desktop/slides/9.png"/>
          <p:cNvPicPr>
            <a:picLocks noChangeAspect="1"/>
          </p:cNvPicPr>
          <p:nvPr/>
        </p:nvPicPr>
        <p:blipFill>
          <a:blip r:embed="rId17" r:link="rId18">
            <a:alphaModFix amt="20000"/>
            <a:extLst>
              <a:ext uri="{28A0092B-C50C-407E-A947-70E740481C1C}">
                <a14:useLocalDpi xmlns:a14="http://schemas.microsoft.com/office/drawing/2010/main" val="0"/>
              </a:ext>
            </a:extLst>
          </a:blip>
          <a:stretch>
            <a:fillRect/>
          </a:stretch>
        </p:blipFill>
        <p:spPr>
          <a:xfrm>
            <a:off x="7010400" y="2991223"/>
            <a:ext cx="3911600" cy="1803400"/>
          </a:xfrm>
          <a:prstGeom prst="rect">
            <a:avLst/>
          </a:prstGeom>
        </p:spPr>
      </p:pic>
      <p:pic>
        <p:nvPicPr>
          <p:cNvPr id="15" name="Picture 14" descr="text-bubbles.eps"/>
          <p:cNvPicPr>
            <a:picLocks noChangeAspect="1"/>
          </p:cNvPicPr>
          <p:nvPr/>
        </p:nvPicPr>
        <p:blipFill>
          <a:blip r:embed="rId19">
            <a:alphaModFix amt="23000"/>
            <a:extLst>
              <a:ext uri="{28A0092B-C50C-407E-A947-70E740481C1C}">
                <a14:useLocalDpi xmlns:a14="http://schemas.microsoft.com/office/drawing/2010/main" val="0"/>
              </a:ext>
            </a:extLst>
          </a:blip>
          <a:stretch>
            <a:fillRect/>
          </a:stretch>
        </p:blipFill>
        <p:spPr>
          <a:xfrm>
            <a:off x="8365319" y="1574249"/>
            <a:ext cx="3004557" cy="1494951"/>
          </a:xfrm>
          <a:prstGeom prst="rect">
            <a:avLst/>
          </a:prstGeom>
        </p:spPr>
      </p:pic>
    </p:spTree>
    <p:extLst>
      <p:ext uri="{BB962C8B-B14F-4D97-AF65-F5344CB8AC3E}">
        <p14:creationId xmlns:p14="http://schemas.microsoft.com/office/powerpoint/2010/main" val="1201981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4628"/>
            <a:ext cx="10972800" cy="1143000"/>
          </a:xfrm>
        </p:spPr>
        <p:txBody>
          <a:bodyPr>
            <a:normAutofit/>
          </a:bodyPr>
          <a:lstStyle/>
          <a:p>
            <a:pPr algn="l"/>
            <a:r>
              <a:rPr lang="en-US" sz="4300" dirty="0"/>
              <a:t>   </a:t>
            </a:r>
            <a:r>
              <a:rPr lang="en-US" sz="3200" dirty="0" smtClean="0">
                <a:latin typeface="+mj-lt"/>
              </a:rPr>
              <a:t>And </a:t>
            </a:r>
            <a:r>
              <a:rPr lang="en-US" sz="3200" dirty="0">
                <a:latin typeface="+mj-lt"/>
              </a:rPr>
              <a:t>one worked for  both …</a:t>
            </a:r>
          </a:p>
        </p:txBody>
      </p:sp>
      <p:sp>
        <p:nvSpPr>
          <p:cNvPr id="7" name="Slide Number Placeholder 6"/>
          <p:cNvSpPr>
            <a:spLocks noGrp="1"/>
          </p:cNvSpPr>
          <p:nvPr>
            <p:ph type="sldNum" sz="quarter" idx="12"/>
          </p:nvPr>
        </p:nvSpPr>
        <p:spPr/>
        <p:txBody>
          <a:bodyPr/>
          <a:lstStyle/>
          <a:p>
            <a:fld id="{D698F969-87C8-6A41-ACFC-44D3E126682A}" type="slidenum">
              <a:rPr lang="en-US" smtClean="0">
                <a:solidFill>
                  <a:prstClr val="black">
                    <a:tint val="75000"/>
                  </a:prstClr>
                </a:solidFill>
              </a:rPr>
              <a:pPr/>
              <a:t>11</a:t>
            </a:fld>
            <a:endParaRPr lang="en-US">
              <a:solidFill>
                <a:prstClr val="black">
                  <a:tint val="75000"/>
                </a:prstClr>
              </a:solidFill>
            </a:endParaRPr>
          </a:p>
        </p:txBody>
      </p:sp>
      <p:sp>
        <p:nvSpPr>
          <p:cNvPr id="26" name="TextBox 25"/>
          <p:cNvSpPr txBox="1"/>
          <p:nvPr/>
        </p:nvSpPr>
        <p:spPr>
          <a:xfrm>
            <a:off x="7981503" y="2239487"/>
            <a:ext cx="3709635" cy="400105"/>
          </a:xfrm>
          <a:prstGeom prst="rect">
            <a:avLst/>
          </a:prstGeom>
          <a:noFill/>
        </p:spPr>
        <p:txBody>
          <a:bodyPr wrap="square" lIns="121917" tIns="60958" rIns="121917" bIns="60958" rtlCol="0">
            <a:spAutoFit/>
          </a:bodyPr>
          <a:lstStyle/>
          <a:p>
            <a:pPr algn="ctr"/>
            <a:endParaRPr lang="en-US" i="1" dirty="0">
              <a:solidFill>
                <a:srgbClr val="005776"/>
              </a:solidFill>
            </a:endParaRPr>
          </a:p>
        </p:txBody>
      </p:sp>
      <p:pic>
        <p:nvPicPr>
          <p:cNvPr id="3" name="Picture 2" descr="woma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577" y="3008522"/>
            <a:ext cx="2065867" cy="1714500"/>
          </a:xfrm>
          <a:prstGeom prst="rect">
            <a:avLst/>
          </a:prstGeom>
        </p:spPr>
      </p:pic>
      <p:pic>
        <p:nvPicPr>
          <p:cNvPr id="4" name="Picture 3" descr="man.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008522"/>
            <a:ext cx="2167467" cy="1714500"/>
          </a:xfrm>
          <a:prstGeom prst="rect">
            <a:avLst/>
          </a:prstGeom>
        </p:spPr>
      </p:pic>
      <p:pic>
        <p:nvPicPr>
          <p:cNvPr id="13" name="7.png" descr="/Users/SoniaOldMac/Desktop/slides/7.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61848" y="2239487"/>
            <a:ext cx="2895600" cy="2159000"/>
          </a:xfrm>
          <a:prstGeom prst="rect">
            <a:avLst/>
          </a:prstGeom>
        </p:spPr>
      </p:pic>
      <p:pic>
        <p:nvPicPr>
          <p:cNvPr id="15" name="2.png" descr="/Users/SoniaOldMac/Desktop/slides/2.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4184504" y="4064000"/>
            <a:ext cx="3200400" cy="1879600"/>
          </a:xfrm>
          <a:prstGeom prst="rect">
            <a:avLst/>
          </a:prstGeom>
        </p:spPr>
      </p:pic>
      <p:pic>
        <p:nvPicPr>
          <p:cNvPr id="17" name="Picture 16" descr="text-bubbles.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1287" y="3554250"/>
            <a:ext cx="3004557" cy="1494951"/>
          </a:xfrm>
          <a:prstGeom prst="rect">
            <a:avLst/>
          </a:prstGeom>
        </p:spPr>
      </p:pic>
      <p:pic>
        <p:nvPicPr>
          <p:cNvPr id="12" name="4.png" descr="/Users/SoniaOldMac/Desktop/slides/4.png"/>
          <p:cNvPicPr>
            <a:picLocks noChangeAspect="1"/>
          </p:cNvPicPr>
          <p:nvPr/>
        </p:nvPicPr>
        <p:blipFill>
          <a:blip r:embed="rId10" r:link="rId11">
            <a:extLst>
              <a:ext uri="{28A0092B-C50C-407E-A947-70E740481C1C}">
                <a14:useLocalDpi xmlns:a14="http://schemas.microsoft.com/office/drawing/2010/main" val="0"/>
              </a:ext>
            </a:extLst>
          </a:blip>
          <a:stretch>
            <a:fillRect/>
          </a:stretch>
        </p:blipFill>
        <p:spPr>
          <a:xfrm>
            <a:off x="7611534" y="1681719"/>
            <a:ext cx="3268133" cy="1854200"/>
          </a:xfrm>
          <a:prstGeom prst="rect">
            <a:avLst/>
          </a:prstGeom>
        </p:spPr>
      </p:pic>
      <p:sp>
        <p:nvSpPr>
          <p:cNvPr id="14" name="Footer Placeholder 3"/>
          <p:cNvSpPr>
            <a:spLocks noGrp="1"/>
          </p:cNvSpPr>
          <p:nvPr>
            <p:ph type="ftr" sz="quarter" idx="11"/>
          </p:nvPr>
        </p:nvSpPr>
        <p:spPr>
          <a:xfrm>
            <a:off x="4165600" y="6356351"/>
            <a:ext cx="3860800" cy="365125"/>
          </a:xfrm>
        </p:spPr>
        <p:txBody>
          <a:bodyPr/>
          <a:lstStyle/>
          <a:p>
            <a:r>
              <a:rPr lang="en-US" dirty="0" smtClean="0">
                <a:solidFill>
                  <a:srgbClr val="005776">
                    <a:tint val="75000"/>
                  </a:srgbClr>
                </a:solidFill>
              </a:rPr>
              <a:t>© Catalyst 2018 </a:t>
            </a:r>
            <a:endParaRPr lang="en-US" dirty="0">
              <a:solidFill>
                <a:srgbClr val="005776">
                  <a:tint val="75000"/>
                </a:srgbClr>
              </a:solidFill>
            </a:endParaRPr>
          </a:p>
        </p:txBody>
      </p:sp>
    </p:spTree>
    <p:extLst>
      <p:ext uri="{BB962C8B-B14F-4D97-AF65-F5344CB8AC3E}">
        <p14:creationId xmlns:p14="http://schemas.microsoft.com/office/powerpoint/2010/main" val="4270750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0" y="117988"/>
            <a:ext cx="11519989" cy="12935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eaLnBrk="0" hangingPunct="0">
              <a:spcBef>
                <a:spcPts val="0"/>
              </a:spcBef>
              <a:buClr>
                <a:schemeClr val="hlink"/>
              </a:buClr>
              <a:defRPr/>
            </a:pPr>
            <a:endParaRPr lang="en-US" sz="3200" dirty="0">
              <a:solidFill>
                <a:srgbClr val="FF0000"/>
              </a:solidFill>
              <a:latin typeface="Avenir LT 35 Light" panose="020B0303020000020003" pitchFamily="34" charset="0"/>
            </a:endParaRPr>
          </a:p>
          <a:p>
            <a:pPr algn="l" eaLnBrk="0" hangingPunct="0">
              <a:spcBef>
                <a:spcPts val="0"/>
              </a:spcBef>
              <a:buClr>
                <a:schemeClr val="hlink"/>
              </a:buClr>
              <a:defRPr/>
            </a:pPr>
            <a:r>
              <a:rPr lang="en-US" sz="2800" dirty="0" smtClean="0">
                <a:solidFill>
                  <a:srgbClr val="FF0000"/>
                </a:solidFill>
                <a:latin typeface="Avenir LT 35 Light" panose="020B0303020000020003" pitchFamily="34" charset="0"/>
              </a:rPr>
              <a:t>          </a:t>
            </a:r>
            <a:r>
              <a:rPr lang="en-US" sz="2800" b="1" dirty="0" smtClean="0">
                <a:solidFill>
                  <a:srgbClr val="FF0000"/>
                </a:solidFill>
              </a:rPr>
              <a:t>Mentoring is necessary, but is insufficient for advancement </a:t>
            </a:r>
          </a:p>
          <a:p>
            <a:pPr eaLnBrk="0" hangingPunct="0">
              <a:spcBef>
                <a:spcPts val="0"/>
              </a:spcBef>
              <a:spcAft>
                <a:spcPts val="0"/>
              </a:spcAft>
              <a:buClr>
                <a:schemeClr val="hlink"/>
              </a:buClr>
              <a:defRPr/>
            </a:pPr>
            <a:endParaRPr lang="en-US" sz="2400" dirty="0">
              <a:solidFill>
                <a:schemeClr val="bg1">
                  <a:lumMod val="20000"/>
                  <a:lumOff val="80000"/>
                </a:schemeClr>
              </a:solidFill>
            </a:endParaRPr>
          </a:p>
        </p:txBody>
      </p:sp>
      <p:sp>
        <p:nvSpPr>
          <p:cNvPr id="4" name="Content Placeholder 5"/>
          <p:cNvSpPr txBox="1">
            <a:spLocks/>
          </p:cNvSpPr>
          <p:nvPr/>
        </p:nvSpPr>
        <p:spPr>
          <a:xfrm>
            <a:off x="429568" y="3042746"/>
            <a:ext cx="5583773" cy="3267798"/>
          </a:xfrm>
          <a:prstGeom prst="rect">
            <a:avLst/>
          </a:prstGeom>
        </p:spPr>
        <p:txBody>
          <a:bodyPr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smtClean="0">
              <a:solidFill>
                <a:srgbClr val="00A9E0"/>
              </a:solidFill>
              <a:latin typeface="Avenir LT 65 Medium"/>
              <a:cs typeface="Avenir LT 65 Medium"/>
            </a:endParaRPr>
          </a:p>
          <a:p>
            <a:pPr marL="400050" lvl="2" indent="0">
              <a:buNone/>
            </a:pPr>
            <a:endParaRPr lang="en-US" altLang="ja-JP" sz="1600" dirty="0">
              <a:solidFill>
                <a:srgbClr val="000000"/>
              </a:solidFill>
              <a:latin typeface="+mj-lt"/>
            </a:endParaRPr>
          </a:p>
        </p:txBody>
      </p:sp>
      <p:pic>
        <p:nvPicPr>
          <p:cNvPr id="6" name="Picture 5"/>
          <p:cNvPicPr>
            <a:picLocks noChangeAspect="1"/>
          </p:cNvPicPr>
          <p:nvPr/>
        </p:nvPicPr>
        <p:blipFill>
          <a:blip r:embed="rId4"/>
          <a:stretch>
            <a:fillRect/>
          </a:stretch>
        </p:blipFill>
        <p:spPr>
          <a:xfrm>
            <a:off x="1847593" y="1406577"/>
            <a:ext cx="8615756" cy="4812163"/>
          </a:xfrm>
          <a:prstGeom prst="rect">
            <a:avLst/>
          </a:prstGeom>
        </p:spPr>
      </p:pic>
      <p:sp>
        <p:nvSpPr>
          <p:cNvPr id="5" name="Slide Number Placeholder 4"/>
          <p:cNvSpPr>
            <a:spLocks noGrp="1"/>
          </p:cNvSpPr>
          <p:nvPr>
            <p:ph type="sldNum" sz="quarter" idx="12"/>
          </p:nvPr>
        </p:nvSpPr>
        <p:spPr/>
        <p:txBody>
          <a:bodyPr/>
          <a:lstStyle/>
          <a:p>
            <a:fld id="{D698F969-87C8-6A41-ACFC-44D3E126682A}" type="slidenum">
              <a:rPr lang="en-US" smtClean="0"/>
              <a:pPr/>
              <a:t>12</a:t>
            </a:fld>
            <a:endParaRPr lang="en-US"/>
          </a:p>
        </p:txBody>
      </p:sp>
      <p:sp>
        <p:nvSpPr>
          <p:cNvPr id="8" name="Rectangle 7"/>
          <p:cNvSpPr/>
          <p:nvPr/>
        </p:nvSpPr>
        <p:spPr>
          <a:xfrm>
            <a:off x="4855736" y="6419118"/>
            <a:ext cx="1279517" cy="276999"/>
          </a:xfrm>
          <a:prstGeom prst="rect">
            <a:avLst/>
          </a:prstGeom>
        </p:spPr>
        <p:txBody>
          <a:bodyPr wrap="none">
            <a:spAutoFit/>
          </a:bodyPr>
          <a:lstStyle/>
          <a:p>
            <a:r>
              <a:rPr lang="en-US" sz="1200" dirty="0"/>
              <a:t>© Catalyst </a:t>
            </a:r>
            <a:r>
              <a:rPr lang="en-US" sz="1200" dirty="0" smtClean="0"/>
              <a:t>2018</a:t>
            </a:r>
            <a:endParaRPr lang="en-US" sz="1200" dirty="0"/>
          </a:p>
        </p:txBody>
      </p:sp>
    </p:spTree>
    <p:extLst>
      <p:ext uri="{BB962C8B-B14F-4D97-AF65-F5344CB8AC3E}">
        <p14:creationId xmlns:p14="http://schemas.microsoft.com/office/powerpoint/2010/main" val="2233178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©Catalyst 2017</a:t>
            </a:r>
            <a:endParaRPr lang="en-US" dirty="0"/>
          </a:p>
        </p:txBody>
      </p:sp>
      <p:sp>
        <p:nvSpPr>
          <p:cNvPr id="3" name="Slide Number Placeholder 2"/>
          <p:cNvSpPr>
            <a:spLocks noGrp="1"/>
          </p:cNvSpPr>
          <p:nvPr>
            <p:ph type="sldNum" sz="quarter" idx="11"/>
          </p:nvPr>
        </p:nvSpPr>
        <p:spPr/>
        <p:txBody>
          <a:bodyPr/>
          <a:lstStyle/>
          <a:p>
            <a:fld id="{A73C44F1-B46B-3F47-90F5-00EF09D4F6D3}" type="slidenum">
              <a:rPr lang="en-US" smtClean="0"/>
              <a:pPr/>
              <a:t>13</a:t>
            </a:fld>
            <a:endParaRPr lang="en-US" dirty="0"/>
          </a:p>
        </p:txBody>
      </p:sp>
      <p:sp>
        <p:nvSpPr>
          <p:cNvPr id="4" name="Content Placeholder 3"/>
          <p:cNvSpPr>
            <a:spLocks noGrp="1"/>
          </p:cNvSpPr>
          <p:nvPr>
            <p:ph sz="quarter" idx="12"/>
          </p:nvPr>
        </p:nvSpPr>
        <p:spPr>
          <a:xfrm>
            <a:off x="1009933" y="2453640"/>
            <a:ext cx="10153935" cy="2278454"/>
          </a:xfrm>
        </p:spPr>
        <p:txBody>
          <a:bodyPr/>
          <a:lstStyle/>
          <a:p>
            <a:r>
              <a:rPr lang="en-US" dirty="0" smtClean="0"/>
              <a:t>People tend to incorrectly use the words </a:t>
            </a:r>
            <a:r>
              <a:rPr lang="en-US" dirty="0" smtClean="0">
                <a:solidFill>
                  <a:schemeClr val="accent2"/>
                </a:solidFill>
              </a:rPr>
              <a:t>‘mentor’</a:t>
            </a:r>
            <a:r>
              <a:rPr lang="en-US" dirty="0" smtClean="0"/>
              <a:t> and </a:t>
            </a:r>
            <a:r>
              <a:rPr lang="en-US" dirty="0" smtClean="0">
                <a:solidFill>
                  <a:schemeClr val="accent2"/>
                </a:solidFill>
              </a:rPr>
              <a:t>‘sponsor’</a:t>
            </a:r>
            <a:r>
              <a:rPr lang="en-US" dirty="0" smtClean="0"/>
              <a:t> interchangeably. We’ve all had mentors who have offered advice, but sponsors are the people inside our company who have helped us get to senior levels. Sponsors are what you really need to succeed.</a:t>
            </a:r>
            <a:endParaRPr lang="en-US" dirty="0"/>
          </a:p>
        </p:txBody>
      </p:sp>
      <p:sp>
        <p:nvSpPr>
          <p:cNvPr id="5" name="Text Placeholder 4"/>
          <p:cNvSpPr>
            <a:spLocks noGrp="1"/>
          </p:cNvSpPr>
          <p:nvPr>
            <p:ph type="body" sz="quarter" idx="13"/>
          </p:nvPr>
        </p:nvSpPr>
        <p:spPr>
          <a:xfrm>
            <a:off x="1009933" y="4714441"/>
            <a:ext cx="10153935" cy="459545"/>
          </a:xfrm>
        </p:spPr>
        <p:txBody>
          <a:bodyPr/>
          <a:lstStyle/>
          <a:p>
            <a:r>
              <a:rPr lang="en-US" dirty="0" smtClean="0"/>
              <a:t>— </a:t>
            </a:r>
            <a:r>
              <a:rPr lang="en-US" sz="1800" dirty="0" smtClean="0"/>
              <a:t>Gordon M. Nixon, Former President &amp; CEO, RBC</a:t>
            </a:r>
            <a:endParaRPr lang="en-US" sz="1800" dirty="0"/>
          </a:p>
        </p:txBody>
      </p:sp>
    </p:spTree>
    <p:extLst>
      <p:ext uri="{BB962C8B-B14F-4D97-AF65-F5344CB8AC3E}">
        <p14:creationId xmlns:p14="http://schemas.microsoft.com/office/powerpoint/2010/main" val="3103588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©Catalyst 2018 </a:t>
            </a:r>
            <a:endParaRPr lang="en-US" dirty="0"/>
          </a:p>
        </p:txBody>
      </p:sp>
      <p:sp>
        <p:nvSpPr>
          <p:cNvPr id="5" name="Slide Number Placeholder 4"/>
          <p:cNvSpPr>
            <a:spLocks noGrp="1"/>
          </p:cNvSpPr>
          <p:nvPr>
            <p:ph type="sldNum" sz="quarter" idx="11"/>
          </p:nvPr>
        </p:nvSpPr>
        <p:spPr/>
        <p:txBody>
          <a:bodyPr/>
          <a:lstStyle/>
          <a:p>
            <a:fld id="{D698F969-87C8-6A41-ACFC-44D3E126682A}" type="slidenum">
              <a:rPr lang="en-US" smtClean="0"/>
              <a:pPr/>
              <a:t>14</a:t>
            </a:fld>
            <a:endParaRPr lang="en-US" dirty="0"/>
          </a:p>
        </p:txBody>
      </p:sp>
      <p:sp>
        <p:nvSpPr>
          <p:cNvPr id="2" name="Title 1"/>
          <p:cNvSpPr>
            <a:spLocks noGrp="1"/>
          </p:cNvSpPr>
          <p:nvPr>
            <p:ph type="title"/>
          </p:nvPr>
        </p:nvSpPr>
        <p:spPr/>
        <p:txBody>
          <a:bodyPr>
            <a:normAutofit/>
          </a:bodyPr>
          <a:lstStyle/>
          <a:p>
            <a:r>
              <a:rPr lang="en-US" sz="2400" dirty="0" smtClean="0">
                <a:solidFill>
                  <a:schemeClr val="tx2"/>
                </a:solidFill>
              </a:rPr>
              <a:t>Mentoring vs. Sponsorship:</a:t>
            </a:r>
            <a:endParaRPr lang="en-US" sz="2400" dirty="0">
              <a:solidFill>
                <a:schemeClr val="tx2"/>
              </a:solidFill>
            </a:endParaRPr>
          </a:p>
        </p:txBody>
      </p:sp>
      <p:sp>
        <p:nvSpPr>
          <p:cNvPr id="15" name="Content Placeholder 14"/>
          <p:cNvSpPr>
            <a:spLocks noGrp="1"/>
          </p:cNvSpPr>
          <p:nvPr>
            <p:ph idx="1"/>
          </p:nvPr>
        </p:nvSpPr>
        <p:spPr>
          <a:xfrm>
            <a:off x="838200" y="1333802"/>
            <a:ext cx="10515600" cy="1644529"/>
          </a:xfrm>
        </p:spPr>
        <p:txBody>
          <a:bodyPr/>
          <a:lstStyle/>
          <a:p>
            <a:pPr marL="11112" indent="0" algn="ctr">
              <a:buNone/>
            </a:pPr>
            <a:r>
              <a:rPr lang="en-US" sz="2800" dirty="0" smtClean="0"/>
              <a:t>A mentor talks </a:t>
            </a:r>
            <a:r>
              <a:rPr lang="en-US" sz="2800" b="1" dirty="0">
                <a:solidFill>
                  <a:srgbClr val="FF0000"/>
                </a:solidFill>
              </a:rPr>
              <a:t>with</a:t>
            </a:r>
            <a:r>
              <a:rPr lang="en-US" sz="2800" dirty="0"/>
              <a:t> </a:t>
            </a:r>
            <a:r>
              <a:rPr lang="en-US" sz="2800" dirty="0" smtClean="0"/>
              <a:t>you, a sponsor talks </a:t>
            </a:r>
            <a:r>
              <a:rPr lang="en-US" sz="2800" b="1" dirty="0">
                <a:solidFill>
                  <a:srgbClr val="FF0000"/>
                </a:solidFill>
              </a:rPr>
              <a:t>about</a:t>
            </a:r>
            <a:r>
              <a:rPr lang="en-US" sz="2800" dirty="0"/>
              <a:t> </a:t>
            </a:r>
            <a:r>
              <a:rPr lang="en-US" sz="2800" dirty="0" smtClean="0"/>
              <a:t>you… </a:t>
            </a:r>
            <a:r>
              <a:rPr lang="en-US" sz="3600" dirty="0" smtClean="0"/>
              <a:t>	</a:t>
            </a:r>
            <a:endParaRPr lang="en-US" sz="3600" dirty="0"/>
          </a:p>
          <a:p>
            <a:pPr marL="11112" indent="0">
              <a:buNone/>
            </a:pPr>
            <a:endParaRPr lang="en-US" sz="3600" dirty="0" smtClean="0"/>
          </a:p>
          <a:p>
            <a:pPr marL="11112" indent="0">
              <a:buNone/>
            </a:pPr>
            <a:endParaRPr lang="en-US" sz="3600" dirty="0" smtClean="0"/>
          </a:p>
          <a:p>
            <a:pPr marL="11112" indent="0">
              <a:buNone/>
            </a:pPr>
            <a:r>
              <a:rPr lang="en-US" sz="3200" dirty="0" smtClean="0"/>
              <a:t>		</a:t>
            </a:r>
            <a:endParaRPr lang="en-US" sz="3200" dirty="0"/>
          </a:p>
          <a:p>
            <a:pPr marL="11112" indent="0">
              <a:buNone/>
            </a:pPr>
            <a:endParaRPr lang="en-US" sz="3200" dirty="0" smtClean="0"/>
          </a:p>
          <a:p>
            <a:pPr marL="11112" indent="0">
              <a:buNone/>
            </a:pPr>
            <a:endParaRPr lang="en-US" sz="3200" dirty="0" smtClean="0"/>
          </a:p>
          <a:p>
            <a:pPr marL="11112" indent="0">
              <a:buNone/>
            </a:pPr>
            <a:endParaRPr lang="en-US" sz="3600" dirty="0"/>
          </a:p>
          <a:p>
            <a:pPr marL="11112" indent="0">
              <a:buNone/>
            </a:pPr>
            <a:endParaRPr lang="en-US" sz="3200" dirty="0" smtClean="0">
              <a:solidFill>
                <a:srgbClr val="FF0000"/>
              </a:solidFill>
            </a:endParaRPr>
          </a:p>
        </p:txBody>
      </p:sp>
      <p:pic>
        <p:nvPicPr>
          <p:cNvPr id="7" name="Content Placeholder 5" descr="megaphone_meeting.jpg"/>
          <p:cNvPicPr>
            <a:picLocks noChangeAspect="1"/>
          </p:cNvPicPr>
          <p:nvPr/>
        </p:nvPicPr>
        <p:blipFill>
          <a:blip r:embed="rId3" cstate="screen"/>
          <a:stretch>
            <a:fillRect/>
          </a:stretch>
        </p:blipFill>
        <p:spPr>
          <a:xfrm>
            <a:off x="1828799" y="1951454"/>
            <a:ext cx="8190413" cy="3280614"/>
          </a:xfrm>
          <a:prstGeom prst="rect">
            <a:avLst/>
          </a:prstGeom>
        </p:spPr>
      </p:pic>
      <p:sp>
        <p:nvSpPr>
          <p:cNvPr id="3" name="TextBox 2"/>
          <p:cNvSpPr txBox="1"/>
          <p:nvPr/>
        </p:nvSpPr>
        <p:spPr>
          <a:xfrm>
            <a:off x="472441" y="4013972"/>
            <a:ext cx="11212882" cy="2400657"/>
          </a:xfrm>
          <a:prstGeom prst="rect">
            <a:avLst/>
          </a:prstGeom>
          <a:noFill/>
        </p:spPr>
        <p:txBody>
          <a:bodyPr wrap="square" rtlCol="0">
            <a:spAutoFit/>
          </a:bodyPr>
          <a:lstStyle/>
          <a:p>
            <a:pPr algn="ctr"/>
            <a:endParaRPr lang="en-US" dirty="0"/>
          </a:p>
          <a:p>
            <a:pPr algn="ctr"/>
            <a:r>
              <a:rPr lang="en-US" sz="3600" dirty="0" smtClean="0"/>
              <a:t>    </a:t>
            </a:r>
          </a:p>
          <a:p>
            <a:pPr algn="ctr"/>
            <a:endParaRPr lang="en-US" sz="3600" dirty="0"/>
          </a:p>
          <a:p>
            <a:pPr algn="ctr"/>
            <a:r>
              <a:rPr lang="en-US" sz="3600" i="1" dirty="0" smtClean="0"/>
              <a:t> “</a:t>
            </a:r>
            <a:r>
              <a:rPr lang="en-US" sz="2400" i="1" dirty="0" smtClean="0"/>
              <a:t>Mentoring </a:t>
            </a:r>
            <a:r>
              <a:rPr lang="en-US" sz="2400" i="1" dirty="0"/>
              <a:t>is about </a:t>
            </a:r>
            <a:r>
              <a:rPr lang="en-US" sz="2400" b="1" i="1" dirty="0" smtClean="0">
                <a:solidFill>
                  <a:srgbClr val="FF0000"/>
                </a:solidFill>
              </a:rPr>
              <a:t>development</a:t>
            </a:r>
            <a:r>
              <a:rPr lang="en-US" sz="2400" i="1" dirty="0" smtClean="0"/>
              <a:t>, sponsoring </a:t>
            </a:r>
            <a:r>
              <a:rPr lang="en-US" sz="2400" i="1" dirty="0"/>
              <a:t>is about </a:t>
            </a:r>
            <a:r>
              <a:rPr lang="en-US" sz="2400" b="1" i="1" dirty="0" smtClean="0">
                <a:solidFill>
                  <a:srgbClr val="FF0000"/>
                </a:solidFill>
              </a:rPr>
              <a:t>advancement</a:t>
            </a:r>
            <a:r>
              <a:rPr lang="en-US" sz="2400" i="1" dirty="0" smtClean="0"/>
              <a:t>”</a:t>
            </a:r>
            <a:endParaRPr lang="en-US" sz="2400" i="1" dirty="0"/>
          </a:p>
          <a:p>
            <a:pPr algn="ctr"/>
            <a:endParaRPr lang="en-US" sz="2400" dirty="0"/>
          </a:p>
        </p:txBody>
      </p:sp>
    </p:spTree>
    <p:extLst>
      <p:ext uri="{BB962C8B-B14F-4D97-AF65-F5344CB8AC3E}">
        <p14:creationId xmlns:p14="http://schemas.microsoft.com/office/powerpoint/2010/main" val="604619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ow-peo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08" y="1828800"/>
            <a:ext cx="4789720" cy="3490895"/>
          </a:xfrm>
          <a:prstGeom prst="rect">
            <a:avLst/>
          </a:prstGeom>
        </p:spPr>
      </p:pic>
      <p:sp>
        <p:nvSpPr>
          <p:cNvPr id="2" name="TextBox 1"/>
          <p:cNvSpPr txBox="1"/>
          <p:nvPr/>
        </p:nvSpPr>
        <p:spPr>
          <a:xfrm>
            <a:off x="452728" y="352663"/>
            <a:ext cx="10261600" cy="646331"/>
          </a:xfrm>
          <a:prstGeom prst="rect">
            <a:avLst/>
          </a:prstGeom>
          <a:noFill/>
        </p:spPr>
        <p:txBody>
          <a:bodyPr wrap="square" rtlCol="0">
            <a:spAutoFit/>
          </a:bodyPr>
          <a:lstStyle/>
          <a:p>
            <a:r>
              <a:rPr lang="en-US" sz="3600" b="1" dirty="0" smtClean="0">
                <a:solidFill>
                  <a:srgbClr val="FF0000"/>
                </a:solidFill>
                <a:latin typeface="Avenir LT 35 Light" panose="020B0303020000020003" pitchFamily="34" charset="0"/>
                <a:ea typeface="+mj-ea"/>
                <a:cs typeface="+mj-cs"/>
              </a:rPr>
              <a:t>   </a:t>
            </a:r>
            <a:r>
              <a:rPr lang="en-US" sz="3600" b="1" dirty="0" smtClean="0">
                <a:solidFill>
                  <a:srgbClr val="FF0000"/>
                </a:solidFill>
                <a:ea typeface="+mj-ea"/>
                <a:cs typeface="+mj-cs"/>
              </a:rPr>
              <a:t>Sponsorship: A </a:t>
            </a:r>
            <a:r>
              <a:rPr lang="en-US" sz="3600" b="1" dirty="0">
                <a:solidFill>
                  <a:srgbClr val="FF0000"/>
                </a:solidFill>
                <a:ea typeface="+mj-ea"/>
                <a:cs typeface="+mj-cs"/>
              </a:rPr>
              <a:t>Winning </a:t>
            </a:r>
            <a:r>
              <a:rPr lang="en-US" sz="3600" b="1" dirty="0" smtClean="0">
                <a:solidFill>
                  <a:srgbClr val="FF0000"/>
                </a:solidFill>
                <a:ea typeface="+mj-ea"/>
                <a:cs typeface="+mj-cs"/>
              </a:rPr>
              <a:t>Trifecta</a:t>
            </a:r>
            <a:endParaRPr lang="en-US" sz="3600" b="1" dirty="0">
              <a:solidFill>
                <a:srgbClr val="FF0000"/>
              </a:solidFill>
              <a:ea typeface="+mj-ea"/>
              <a:cs typeface="+mj-cs"/>
            </a:endParaRPr>
          </a:p>
        </p:txBody>
      </p:sp>
      <p:sp>
        <p:nvSpPr>
          <p:cNvPr id="3" name="TextBox 2"/>
          <p:cNvSpPr txBox="1"/>
          <p:nvPr/>
        </p:nvSpPr>
        <p:spPr>
          <a:xfrm>
            <a:off x="5384800" y="1828800"/>
            <a:ext cx="6502400" cy="3785652"/>
          </a:xfrm>
          <a:prstGeom prst="rect">
            <a:avLst/>
          </a:prstGeom>
          <a:noFill/>
        </p:spPr>
        <p:txBody>
          <a:bodyPr wrap="square" rtlCol="0">
            <a:spAutoFit/>
          </a:bodyPr>
          <a:lstStyle/>
          <a:p>
            <a:pPr marL="342900" indent="-342900">
              <a:buClr>
                <a:schemeClr val="bg2"/>
              </a:buClr>
              <a:buFont typeface="Arial" pitchFamily="34" charset="0"/>
              <a:buChar char="•"/>
            </a:pPr>
            <a:r>
              <a:rPr lang="en-US" sz="2400" dirty="0" smtClean="0">
                <a:cs typeface="Arial" pitchFamily="34" charset="0"/>
              </a:rPr>
              <a:t>Sponsorship benefits the individual.</a:t>
            </a:r>
            <a:endParaRPr lang="en-US" sz="2400" dirty="0">
              <a:cs typeface="Arial" pitchFamily="34" charset="0"/>
            </a:endParaRPr>
          </a:p>
          <a:p>
            <a:pPr marL="342900" indent="-342900">
              <a:buClr>
                <a:schemeClr val="bg2"/>
              </a:buClr>
              <a:buFont typeface="Arial" pitchFamily="34" charset="0"/>
              <a:buChar char="•"/>
            </a:pPr>
            <a:endParaRPr lang="en-US" sz="2400" dirty="0">
              <a:cs typeface="Arial" pitchFamily="34" charset="0"/>
            </a:endParaRPr>
          </a:p>
          <a:p>
            <a:pPr marL="342900" indent="-342900">
              <a:buClr>
                <a:schemeClr val="bg2"/>
              </a:buClr>
              <a:buFont typeface="Arial" pitchFamily="34" charset="0"/>
              <a:buChar char="•"/>
            </a:pPr>
            <a:endParaRPr lang="en-US" sz="2400" dirty="0" smtClean="0">
              <a:cs typeface="Arial" pitchFamily="34" charset="0"/>
            </a:endParaRPr>
          </a:p>
          <a:p>
            <a:pPr marL="342900" indent="-342900">
              <a:buClr>
                <a:schemeClr val="bg2"/>
              </a:buClr>
              <a:buFont typeface="Arial" pitchFamily="34" charset="0"/>
              <a:buChar char="•"/>
            </a:pPr>
            <a:r>
              <a:rPr lang="en-US" sz="2400" dirty="0" smtClean="0">
                <a:cs typeface="Arial" pitchFamily="34" charset="0"/>
              </a:rPr>
              <a:t>Sponsorship benefits the sponsor.</a:t>
            </a:r>
            <a:endParaRPr lang="en-US" sz="2400" dirty="0">
              <a:cs typeface="Arial" pitchFamily="34" charset="0"/>
            </a:endParaRPr>
          </a:p>
          <a:p>
            <a:pPr marL="342900" indent="-342900">
              <a:buClr>
                <a:schemeClr val="bg2"/>
              </a:buClr>
              <a:buFont typeface="Arial" pitchFamily="34" charset="0"/>
              <a:buChar char="•"/>
            </a:pPr>
            <a:endParaRPr lang="en-US" sz="2400" dirty="0">
              <a:cs typeface="Arial" pitchFamily="34" charset="0"/>
            </a:endParaRPr>
          </a:p>
          <a:p>
            <a:pPr marL="342900" indent="-342900">
              <a:buClr>
                <a:schemeClr val="bg2"/>
              </a:buClr>
              <a:buFont typeface="Arial" pitchFamily="34" charset="0"/>
              <a:buChar char="•"/>
            </a:pPr>
            <a:endParaRPr lang="en-US" sz="2400" dirty="0" smtClean="0">
              <a:cs typeface="Arial" pitchFamily="34" charset="0"/>
            </a:endParaRPr>
          </a:p>
          <a:p>
            <a:pPr marL="342900" indent="-342900">
              <a:buClr>
                <a:schemeClr val="bg2"/>
              </a:buClr>
              <a:buFont typeface="Arial" pitchFamily="34" charset="0"/>
              <a:buChar char="•"/>
            </a:pPr>
            <a:r>
              <a:rPr lang="en-US" sz="2400" dirty="0" smtClean="0">
                <a:cs typeface="Arial" pitchFamily="34" charset="0"/>
              </a:rPr>
              <a:t>Sponsorship </a:t>
            </a:r>
            <a:r>
              <a:rPr lang="en-US" sz="2400" dirty="0">
                <a:cs typeface="Arial" pitchFamily="34" charset="0"/>
              </a:rPr>
              <a:t>benefits organizations, </a:t>
            </a:r>
            <a:r>
              <a:rPr lang="en-US" sz="2400" dirty="0" smtClean="0">
                <a:cs typeface="Arial" pitchFamily="34" charset="0"/>
              </a:rPr>
              <a:t>developing </a:t>
            </a:r>
            <a:r>
              <a:rPr lang="en-US" sz="2400" dirty="0">
                <a:cs typeface="Arial" pitchFamily="34" charset="0"/>
              </a:rPr>
              <a:t>more </a:t>
            </a:r>
            <a:r>
              <a:rPr lang="en-US" sz="2400" dirty="0" smtClean="0">
                <a:cs typeface="Arial" pitchFamily="34" charset="0"/>
              </a:rPr>
              <a:t>committed, satisfied </a:t>
            </a:r>
            <a:r>
              <a:rPr lang="en-US" sz="2400" dirty="0">
                <a:cs typeface="Arial" pitchFamily="34" charset="0"/>
              </a:rPr>
              <a:t>leaders.</a:t>
            </a:r>
          </a:p>
          <a:p>
            <a:pPr marL="285750" indent="-285750">
              <a:buClr>
                <a:schemeClr val="bg2"/>
              </a:buClr>
              <a:buFont typeface="Arial" panose="020B0604020202020204" pitchFamily="34" charset="0"/>
              <a:buChar char="•"/>
            </a:pPr>
            <a:endParaRPr lang="en-US" sz="2400" dirty="0">
              <a:solidFill>
                <a:schemeClr val="accent6">
                  <a:lumMod val="50000"/>
                </a:schemeClr>
              </a:solidFill>
            </a:endParaRPr>
          </a:p>
        </p:txBody>
      </p:sp>
      <p:sp>
        <p:nvSpPr>
          <p:cNvPr id="5" name="Slide Number Placeholder 4"/>
          <p:cNvSpPr>
            <a:spLocks noGrp="1"/>
          </p:cNvSpPr>
          <p:nvPr>
            <p:ph type="sldNum" sz="quarter" idx="12"/>
          </p:nvPr>
        </p:nvSpPr>
        <p:spPr/>
        <p:txBody>
          <a:bodyPr/>
          <a:lstStyle/>
          <a:p>
            <a:fld id="{D698F969-87C8-6A41-ACFC-44D3E126682A}" type="slidenum">
              <a:rPr lang="en-US" smtClean="0"/>
              <a:pPr/>
              <a:t>15</a:t>
            </a:fld>
            <a:endParaRPr lang="en-US"/>
          </a:p>
        </p:txBody>
      </p:sp>
      <p:sp>
        <p:nvSpPr>
          <p:cNvPr id="7" name="Rectangle 6"/>
          <p:cNvSpPr/>
          <p:nvPr/>
        </p:nvSpPr>
        <p:spPr>
          <a:xfrm>
            <a:off x="4842673" y="6419118"/>
            <a:ext cx="1279517" cy="276999"/>
          </a:xfrm>
          <a:prstGeom prst="rect">
            <a:avLst/>
          </a:prstGeom>
        </p:spPr>
        <p:txBody>
          <a:bodyPr wrap="none">
            <a:spAutoFit/>
          </a:bodyPr>
          <a:lstStyle/>
          <a:p>
            <a:r>
              <a:rPr lang="en-US" sz="1200" dirty="0"/>
              <a:t>© </a:t>
            </a:r>
            <a:r>
              <a:rPr lang="en-US" sz="1200" dirty="0" smtClean="0"/>
              <a:t>Catalyst 2018</a:t>
            </a:r>
            <a:endParaRPr lang="en-US" sz="1200" dirty="0"/>
          </a:p>
        </p:txBody>
      </p:sp>
      <p:sp>
        <p:nvSpPr>
          <p:cNvPr id="8" name="TextBox 7"/>
          <p:cNvSpPr txBox="1"/>
          <p:nvPr/>
        </p:nvSpPr>
        <p:spPr>
          <a:xfrm>
            <a:off x="5482430" y="4229457"/>
            <a:ext cx="5738563" cy="646331"/>
          </a:xfrm>
          <a:prstGeom prst="rect">
            <a:avLst/>
          </a:prstGeom>
          <a:noFill/>
        </p:spPr>
        <p:txBody>
          <a:bodyPr wrap="square" rtlCol="0">
            <a:spAutoFit/>
          </a:bodyPr>
          <a:lstStyle/>
          <a:p>
            <a:endParaRPr lang="en-US" dirty="0">
              <a:solidFill>
                <a:schemeClr val="accent2"/>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3247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dirty="0" smtClean="0"/>
              <a:t>©Catalyst 2017 </a:t>
            </a:r>
            <a:endParaRPr lang="en-US" dirty="0"/>
          </a:p>
        </p:txBody>
      </p:sp>
      <p:sp>
        <p:nvSpPr>
          <p:cNvPr id="9" name="Slide Number Placeholder 4"/>
          <p:cNvSpPr>
            <a:spLocks noGrp="1"/>
          </p:cNvSpPr>
          <p:nvPr>
            <p:ph type="sldNum" sz="quarter" idx="11"/>
          </p:nvPr>
        </p:nvSpPr>
        <p:spPr/>
        <p:txBody>
          <a:bodyPr/>
          <a:lstStyle/>
          <a:p>
            <a:fld id="{D698F969-87C8-6A41-ACFC-44D3E126682A}" type="slidenum">
              <a:rPr lang="en-US" smtClean="0"/>
              <a:pPr/>
              <a:t>16</a:t>
            </a:fld>
            <a:endParaRPr lang="en-US"/>
          </a:p>
        </p:txBody>
      </p:sp>
      <p:sp>
        <p:nvSpPr>
          <p:cNvPr id="14" name="Title 13"/>
          <p:cNvSpPr>
            <a:spLocks noGrp="1"/>
          </p:cNvSpPr>
          <p:nvPr>
            <p:ph type="title"/>
          </p:nvPr>
        </p:nvSpPr>
        <p:spPr/>
        <p:txBody>
          <a:bodyPr/>
          <a:lstStyle/>
          <a:p>
            <a:r>
              <a:rPr lang="en-US" dirty="0" smtClean="0"/>
              <a:t>Tips for Attracting a Sponsor</a:t>
            </a:r>
            <a:endParaRPr lang="en-US" dirty="0"/>
          </a:p>
        </p:txBody>
      </p:sp>
      <p:sp>
        <p:nvSpPr>
          <p:cNvPr id="15" name="Content Placeholder 14"/>
          <p:cNvSpPr>
            <a:spLocks noGrp="1"/>
          </p:cNvSpPr>
          <p:nvPr>
            <p:ph idx="1"/>
          </p:nvPr>
        </p:nvSpPr>
        <p:spPr/>
        <p:txBody>
          <a:bodyPr/>
          <a:lstStyle/>
          <a:p>
            <a:pPr marL="234950" lvl="1" indent="0">
              <a:buNone/>
            </a:pPr>
            <a:r>
              <a:rPr lang="en-US" sz="2400" dirty="0" smtClean="0">
                <a:solidFill>
                  <a:schemeClr val="tx2"/>
                </a:solidFill>
              </a:rPr>
              <a:t>Be Seen</a:t>
            </a:r>
          </a:p>
          <a:p>
            <a:pPr lvl="1"/>
            <a:r>
              <a:rPr lang="en-US" dirty="0" smtClean="0"/>
              <a:t>Make yourself and your work visible</a:t>
            </a:r>
          </a:p>
          <a:p>
            <a:pPr lvl="1"/>
            <a:r>
              <a:rPr lang="en-US" dirty="0" smtClean="0"/>
              <a:t>Use strategies for making your accomplishments known</a:t>
            </a:r>
          </a:p>
          <a:p>
            <a:pPr lvl="2"/>
            <a:r>
              <a:rPr lang="en-US" dirty="0" smtClean="0"/>
              <a:t>Example: forward “thank you” emails to potential sponsors</a:t>
            </a:r>
          </a:p>
          <a:p>
            <a:pPr marL="234950" lvl="1" indent="0">
              <a:buNone/>
            </a:pPr>
            <a:endParaRPr lang="en-US" dirty="0" smtClean="0"/>
          </a:p>
          <a:p>
            <a:pPr marL="234950" lvl="1" indent="0">
              <a:buNone/>
            </a:pPr>
            <a:r>
              <a:rPr lang="en-US" sz="2400" dirty="0" smtClean="0">
                <a:solidFill>
                  <a:schemeClr val="tx2"/>
                </a:solidFill>
              </a:rPr>
              <a:t>Take Risks</a:t>
            </a:r>
          </a:p>
          <a:p>
            <a:pPr lvl="1"/>
            <a:r>
              <a:rPr lang="en-US" dirty="0" smtClean="0"/>
              <a:t>You don’t need to satisfy all criteria for a new opportunity</a:t>
            </a:r>
          </a:p>
          <a:p>
            <a:pPr lvl="1"/>
            <a:r>
              <a:rPr lang="en-US" dirty="0" smtClean="0"/>
              <a:t>Stretch yourself and give yourself room to grow </a:t>
            </a:r>
          </a:p>
          <a:p>
            <a:pPr marL="234950" lvl="1" indent="0">
              <a:buNone/>
            </a:pPr>
            <a:endParaRPr lang="en-US" dirty="0" smtClean="0"/>
          </a:p>
          <a:p>
            <a:pPr marL="234950" lvl="1" indent="0">
              <a:buNone/>
            </a:pPr>
            <a:r>
              <a:rPr lang="en-US" sz="2400" dirty="0" smtClean="0">
                <a:solidFill>
                  <a:schemeClr val="tx2"/>
                </a:solidFill>
              </a:rPr>
              <a:t>Ask for What You Want</a:t>
            </a:r>
          </a:p>
          <a:p>
            <a:pPr lvl="1"/>
            <a:r>
              <a:rPr lang="en-US" dirty="0" smtClean="0"/>
              <a:t>Identify your own priorities and potential growth opportunities</a:t>
            </a:r>
          </a:p>
          <a:p>
            <a:pPr lvl="1"/>
            <a:r>
              <a:rPr lang="en-US" dirty="0" smtClean="0"/>
              <a:t>Articulate them to your manager and potential sponsors</a:t>
            </a:r>
            <a:endParaRPr lang="en-US" dirty="0"/>
          </a:p>
        </p:txBody>
      </p:sp>
    </p:spTree>
    <p:extLst>
      <p:ext uri="{BB962C8B-B14F-4D97-AF65-F5344CB8AC3E}">
        <p14:creationId xmlns:p14="http://schemas.microsoft.com/office/powerpoint/2010/main" val="3588511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dirty="0" smtClean="0"/>
              <a:t>©Catalyst 2017 </a:t>
            </a:r>
            <a:endParaRPr lang="en-US" dirty="0"/>
          </a:p>
        </p:txBody>
      </p:sp>
      <p:sp>
        <p:nvSpPr>
          <p:cNvPr id="9" name="Slide Number Placeholder 4"/>
          <p:cNvSpPr>
            <a:spLocks noGrp="1"/>
          </p:cNvSpPr>
          <p:nvPr>
            <p:ph type="sldNum" sz="quarter" idx="11"/>
          </p:nvPr>
        </p:nvSpPr>
        <p:spPr/>
        <p:txBody>
          <a:bodyPr/>
          <a:lstStyle/>
          <a:p>
            <a:fld id="{D698F969-87C8-6A41-ACFC-44D3E126682A}" type="slidenum">
              <a:rPr lang="en-US" smtClean="0"/>
              <a:pPr/>
              <a:t>17</a:t>
            </a:fld>
            <a:endParaRPr lang="en-US"/>
          </a:p>
        </p:txBody>
      </p:sp>
      <p:sp>
        <p:nvSpPr>
          <p:cNvPr id="14" name="Title 13"/>
          <p:cNvSpPr>
            <a:spLocks noGrp="1"/>
          </p:cNvSpPr>
          <p:nvPr>
            <p:ph type="title"/>
          </p:nvPr>
        </p:nvSpPr>
        <p:spPr/>
        <p:txBody>
          <a:bodyPr/>
          <a:lstStyle/>
          <a:p>
            <a:r>
              <a:rPr lang="en-US" dirty="0" smtClean="0"/>
              <a:t>Tips for Being a Sponsor</a:t>
            </a:r>
            <a:endParaRPr lang="en-US" dirty="0"/>
          </a:p>
        </p:txBody>
      </p:sp>
      <p:sp>
        <p:nvSpPr>
          <p:cNvPr id="15" name="Content Placeholder 14"/>
          <p:cNvSpPr>
            <a:spLocks noGrp="1"/>
          </p:cNvSpPr>
          <p:nvPr>
            <p:ph idx="1"/>
          </p:nvPr>
        </p:nvSpPr>
        <p:spPr/>
        <p:txBody>
          <a:bodyPr/>
          <a:lstStyle/>
          <a:p>
            <a:pPr marL="234950" lvl="1" indent="0">
              <a:buNone/>
            </a:pPr>
            <a:r>
              <a:rPr lang="en-US" sz="2400" dirty="0" smtClean="0">
                <a:solidFill>
                  <a:schemeClr val="tx2"/>
                </a:solidFill>
              </a:rPr>
              <a:t>Challenge Assumptions </a:t>
            </a:r>
          </a:p>
          <a:p>
            <a:pPr lvl="1"/>
            <a:r>
              <a:rPr lang="en-US" dirty="0" smtClean="0"/>
              <a:t>Get to know the </a:t>
            </a:r>
            <a:r>
              <a:rPr lang="en-US" dirty="0" err="1" smtClean="0"/>
              <a:t>sponsee</a:t>
            </a:r>
            <a:r>
              <a:rPr lang="en-US" dirty="0" smtClean="0"/>
              <a:t> - find out about aspirations, previous experience, etc.</a:t>
            </a:r>
          </a:p>
          <a:p>
            <a:pPr lvl="1"/>
            <a:r>
              <a:rPr lang="en-US" dirty="0" smtClean="0"/>
              <a:t>Take risks with someone different from you </a:t>
            </a:r>
          </a:p>
          <a:p>
            <a:pPr lvl="1"/>
            <a:r>
              <a:rPr lang="en-US" dirty="0" smtClean="0"/>
              <a:t>Understand that sponsorship is good leadership </a:t>
            </a:r>
          </a:p>
          <a:p>
            <a:pPr marL="234950" lvl="1" indent="0">
              <a:buNone/>
            </a:pPr>
            <a:endParaRPr lang="en-US" sz="2400" dirty="0" smtClean="0">
              <a:solidFill>
                <a:schemeClr val="tx2"/>
              </a:solidFill>
            </a:endParaRPr>
          </a:p>
          <a:p>
            <a:pPr marL="234950" lvl="1" indent="0">
              <a:buNone/>
            </a:pPr>
            <a:r>
              <a:rPr lang="en-US" sz="2400" dirty="0" smtClean="0">
                <a:solidFill>
                  <a:schemeClr val="tx2"/>
                </a:solidFill>
              </a:rPr>
              <a:t>Provide Strategic Guidance  </a:t>
            </a:r>
            <a:endParaRPr lang="en-US" sz="2400" dirty="0">
              <a:solidFill>
                <a:schemeClr val="tx2"/>
              </a:solidFill>
            </a:endParaRPr>
          </a:p>
          <a:p>
            <a:pPr lvl="1"/>
            <a:r>
              <a:rPr lang="en-US" dirty="0" smtClean="0"/>
              <a:t>High-level advice, guidance and targeted feedback </a:t>
            </a:r>
            <a:endParaRPr lang="en-US" dirty="0"/>
          </a:p>
          <a:p>
            <a:pPr marL="234950" lvl="1" indent="0">
              <a:buNone/>
            </a:pPr>
            <a:r>
              <a:rPr lang="en-US" sz="2400" dirty="0">
                <a:solidFill>
                  <a:schemeClr val="tx2"/>
                </a:solidFill>
              </a:rPr>
              <a:t/>
            </a:r>
            <a:br>
              <a:rPr lang="en-US" sz="2400" dirty="0">
                <a:solidFill>
                  <a:schemeClr val="tx2"/>
                </a:solidFill>
              </a:rPr>
            </a:br>
            <a:r>
              <a:rPr lang="en-US" sz="2400" dirty="0" smtClean="0">
                <a:solidFill>
                  <a:schemeClr val="tx2"/>
                </a:solidFill>
              </a:rPr>
              <a:t>Advocate for the </a:t>
            </a:r>
            <a:r>
              <a:rPr lang="en-US" sz="2400" dirty="0" err="1">
                <a:solidFill>
                  <a:schemeClr val="tx2"/>
                </a:solidFill>
              </a:rPr>
              <a:t>S</a:t>
            </a:r>
            <a:r>
              <a:rPr lang="en-US" sz="2400" dirty="0" err="1" smtClean="0">
                <a:solidFill>
                  <a:schemeClr val="tx2"/>
                </a:solidFill>
              </a:rPr>
              <a:t>ponsee</a:t>
            </a:r>
            <a:endParaRPr lang="en-US" sz="2400" dirty="0" smtClean="0">
              <a:solidFill>
                <a:schemeClr val="tx2"/>
              </a:solidFill>
            </a:endParaRPr>
          </a:p>
          <a:p>
            <a:pPr lvl="1"/>
            <a:r>
              <a:rPr lang="en-US" dirty="0" smtClean="0"/>
              <a:t>Advocate when opportunities arise, such as projects or assignments</a:t>
            </a:r>
          </a:p>
          <a:p>
            <a:pPr lvl="1"/>
            <a:r>
              <a:rPr lang="en-US" dirty="0" smtClean="0"/>
              <a:t>Meet regularly (1x per month or 1x per quarter)</a:t>
            </a:r>
          </a:p>
          <a:p>
            <a:pPr lvl="1"/>
            <a:r>
              <a:rPr lang="en-US" dirty="0" smtClean="0"/>
              <a:t>Introduce your </a:t>
            </a:r>
            <a:r>
              <a:rPr lang="en-US" dirty="0" err="1" smtClean="0"/>
              <a:t>sponsee</a:t>
            </a:r>
            <a:r>
              <a:rPr lang="en-US" dirty="0" smtClean="0"/>
              <a:t> to your network </a:t>
            </a:r>
          </a:p>
          <a:p>
            <a:pPr lvl="1"/>
            <a:endParaRPr lang="en-US" dirty="0"/>
          </a:p>
        </p:txBody>
      </p:sp>
    </p:spTree>
    <p:extLst>
      <p:ext uri="{BB962C8B-B14F-4D97-AF65-F5344CB8AC3E}">
        <p14:creationId xmlns:p14="http://schemas.microsoft.com/office/powerpoint/2010/main" val="4103194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11"/>
          <p:cNvSpPr>
            <a:spLocks/>
          </p:cNvSpPr>
          <p:nvPr/>
        </p:nvSpPr>
        <p:spPr bwMode="auto">
          <a:xfrm>
            <a:off x="5604934" y="1716089"/>
            <a:ext cx="3458633" cy="2232025"/>
          </a:xfrm>
          <a:custGeom>
            <a:avLst/>
            <a:gdLst/>
            <a:ahLst/>
            <a:cxnLst>
              <a:cxn ang="0">
                <a:pos x="1250" y="1356"/>
              </a:cxn>
              <a:cxn ang="0">
                <a:pos x="1248" y="1400"/>
              </a:cxn>
              <a:cxn ang="0">
                <a:pos x="1634" y="1406"/>
              </a:cxn>
              <a:cxn ang="0">
                <a:pos x="1618" y="1192"/>
              </a:cxn>
              <a:cxn ang="0">
                <a:pos x="1570" y="988"/>
              </a:cxn>
              <a:cxn ang="0">
                <a:pos x="1496" y="798"/>
              </a:cxn>
              <a:cxn ang="0">
                <a:pos x="1394" y="620"/>
              </a:cxn>
              <a:cxn ang="0">
                <a:pos x="1268" y="462"/>
              </a:cxn>
              <a:cxn ang="0">
                <a:pos x="1122" y="322"/>
              </a:cxn>
              <a:cxn ang="0">
                <a:pos x="958" y="204"/>
              </a:cxn>
              <a:cxn ang="0">
                <a:pos x="776" y="112"/>
              </a:cxn>
              <a:cxn ang="0">
                <a:pos x="580" y="46"/>
              </a:cxn>
              <a:cxn ang="0">
                <a:pos x="372" y="8"/>
              </a:cxn>
              <a:cxn ang="0">
                <a:pos x="228" y="400"/>
              </a:cxn>
              <a:cxn ang="0">
                <a:pos x="182" y="400"/>
              </a:cxn>
              <a:cxn ang="0">
                <a:pos x="168" y="394"/>
              </a:cxn>
              <a:cxn ang="0">
                <a:pos x="146" y="376"/>
              </a:cxn>
              <a:cxn ang="0">
                <a:pos x="114" y="358"/>
              </a:cxn>
              <a:cxn ang="0">
                <a:pos x="84" y="358"/>
              </a:cxn>
              <a:cxn ang="0">
                <a:pos x="32" y="382"/>
              </a:cxn>
              <a:cxn ang="0">
                <a:pos x="2" y="426"/>
              </a:cxn>
              <a:cxn ang="0">
                <a:pos x="0" y="442"/>
              </a:cxn>
              <a:cxn ang="0">
                <a:pos x="10" y="482"/>
              </a:cxn>
              <a:cxn ang="0">
                <a:pos x="50" y="516"/>
              </a:cxn>
              <a:cxn ang="0">
                <a:pos x="102" y="526"/>
              </a:cxn>
              <a:cxn ang="0">
                <a:pos x="126" y="520"/>
              </a:cxn>
              <a:cxn ang="0">
                <a:pos x="162" y="494"/>
              </a:cxn>
              <a:cxn ang="0">
                <a:pos x="176" y="484"/>
              </a:cxn>
              <a:cxn ang="0">
                <a:pos x="220" y="482"/>
              </a:cxn>
              <a:cxn ang="0">
                <a:pos x="1166" y="1406"/>
              </a:cxn>
              <a:cxn ang="0">
                <a:pos x="1166" y="1362"/>
              </a:cxn>
              <a:cxn ang="0">
                <a:pos x="1160" y="1350"/>
              </a:cxn>
              <a:cxn ang="0">
                <a:pos x="1142" y="1328"/>
              </a:cxn>
              <a:cxn ang="0">
                <a:pos x="1124" y="1294"/>
              </a:cxn>
              <a:cxn ang="0">
                <a:pos x="1124" y="1264"/>
              </a:cxn>
              <a:cxn ang="0">
                <a:pos x="1142" y="1214"/>
              </a:cxn>
              <a:cxn ang="0">
                <a:pos x="1186" y="1184"/>
              </a:cxn>
              <a:cxn ang="0">
                <a:pos x="1206" y="1180"/>
              </a:cxn>
              <a:cxn ang="0">
                <a:pos x="1240" y="1188"/>
              </a:cxn>
              <a:cxn ang="0">
                <a:pos x="1276" y="1228"/>
              </a:cxn>
              <a:cxn ang="0">
                <a:pos x="1292" y="1282"/>
              </a:cxn>
              <a:cxn ang="0">
                <a:pos x="1286" y="1306"/>
              </a:cxn>
              <a:cxn ang="0">
                <a:pos x="1260" y="1344"/>
              </a:cxn>
            </a:cxnLst>
            <a:rect l="0" t="0" r="r" b="b"/>
            <a:pathLst>
              <a:path w="1634" h="1406">
                <a:moveTo>
                  <a:pt x="1254" y="1350"/>
                </a:moveTo>
                <a:lnTo>
                  <a:pt x="1254" y="1350"/>
                </a:lnTo>
                <a:lnTo>
                  <a:pt x="1250" y="1356"/>
                </a:lnTo>
                <a:lnTo>
                  <a:pt x="1248" y="1362"/>
                </a:lnTo>
                <a:lnTo>
                  <a:pt x="1248" y="1400"/>
                </a:lnTo>
                <a:lnTo>
                  <a:pt x="1248" y="1400"/>
                </a:lnTo>
                <a:lnTo>
                  <a:pt x="1248" y="1406"/>
                </a:lnTo>
                <a:lnTo>
                  <a:pt x="1634" y="1406"/>
                </a:lnTo>
                <a:lnTo>
                  <a:pt x="1634" y="1406"/>
                </a:lnTo>
                <a:lnTo>
                  <a:pt x="1632" y="1334"/>
                </a:lnTo>
                <a:lnTo>
                  <a:pt x="1626" y="1264"/>
                </a:lnTo>
                <a:lnTo>
                  <a:pt x="1618" y="1192"/>
                </a:lnTo>
                <a:lnTo>
                  <a:pt x="1606" y="1124"/>
                </a:lnTo>
                <a:lnTo>
                  <a:pt x="1590" y="1056"/>
                </a:lnTo>
                <a:lnTo>
                  <a:pt x="1570" y="988"/>
                </a:lnTo>
                <a:lnTo>
                  <a:pt x="1548" y="924"/>
                </a:lnTo>
                <a:lnTo>
                  <a:pt x="1524" y="860"/>
                </a:lnTo>
                <a:lnTo>
                  <a:pt x="1496" y="798"/>
                </a:lnTo>
                <a:lnTo>
                  <a:pt x="1464" y="736"/>
                </a:lnTo>
                <a:lnTo>
                  <a:pt x="1430" y="678"/>
                </a:lnTo>
                <a:lnTo>
                  <a:pt x="1394" y="620"/>
                </a:lnTo>
                <a:lnTo>
                  <a:pt x="1354" y="566"/>
                </a:lnTo>
                <a:lnTo>
                  <a:pt x="1312" y="512"/>
                </a:lnTo>
                <a:lnTo>
                  <a:pt x="1268" y="462"/>
                </a:lnTo>
                <a:lnTo>
                  <a:pt x="1222" y="412"/>
                </a:lnTo>
                <a:lnTo>
                  <a:pt x="1174" y="366"/>
                </a:lnTo>
                <a:lnTo>
                  <a:pt x="1122" y="322"/>
                </a:lnTo>
                <a:lnTo>
                  <a:pt x="1070" y="280"/>
                </a:lnTo>
                <a:lnTo>
                  <a:pt x="1014" y="240"/>
                </a:lnTo>
                <a:lnTo>
                  <a:pt x="958" y="204"/>
                </a:lnTo>
                <a:lnTo>
                  <a:pt x="898" y="170"/>
                </a:lnTo>
                <a:lnTo>
                  <a:pt x="838" y="140"/>
                </a:lnTo>
                <a:lnTo>
                  <a:pt x="776" y="112"/>
                </a:lnTo>
                <a:lnTo>
                  <a:pt x="712" y="86"/>
                </a:lnTo>
                <a:lnTo>
                  <a:pt x="646" y="64"/>
                </a:lnTo>
                <a:lnTo>
                  <a:pt x="580" y="46"/>
                </a:lnTo>
                <a:lnTo>
                  <a:pt x="512" y="30"/>
                </a:lnTo>
                <a:lnTo>
                  <a:pt x="442" y="16"/>
                </a:lnTo>
                <a:lnTo>
                  <a:pt x="372" y="8"/>
                </a:lnTo>
                <a:lnTo>
                  <a:pt x="300" y="2"/>
                </a:lnTo>
                <a:lnTo>
                  <a:pt x="228" y="0"/>
                </a:lnTo>
                <a:lnTo>
                  <a:pt x="228" y="400"/>
                </a:lnTo>
                <a:lnTo>
                  <a:pt x="228" y="400"/>
                </a:lnTo>
                <a:lnTo>
                  <a:pt x="220" y="400"/>
                </a:lnTo>
                <a:lnTo>
                  <a:pt x="182" y="400"/>
                </a:lnTo>
                <a:lnTo>
                  <a:pt x="182" y="400"/>
                </a:lnTo>
                <a:lnTo>
                  <a:pt x="176" y="398"/>
                </a:lnTo>
                <a:lnTo>
                  <a:pt x="168" y="394"/>
                </a:lnTo>
                <a:lnTo>
                  <a:pt x="168" y="394"/>
                </a:lnTo>
                <a:lnTo>
                  <a:pt x="162" y="388"/>
                </a:lnTo>
                <a:lnTo>
                  <a:pt x="146" y="376"/>
                </a:lnTo>
                <a:lnTo>
                  <a:pt x="136" y="368"/>
                </a:lnTo>
                <a:lnTo>
                  <a:pt x="126" y="362"/>
                </a:lnTo>
                <a:lnTo>
                  <a:pt x="114" y="358"/>
                </a:lnTo>
                <a:lnTo>
                  <a:pt x="102" y="358"/>
                </a:lnTo>
                <a:lnTo>
                  <a:pt x="102" y="358"/>
                </a:lnTo>
                <a:lnTo>
                  <a:pt x="84" y="358"/>
                </a:lnTo>
                <a:lnTo>
                  <a:pt x="66" y="364"/>
                </a:lnTo>
                <a:lnTo>
                  <a:pt x="48" y="372"/>
                </a:lnTo>
                <a:lnTo>
                  <a:pt x="32" y="382"/>
                </a:lnTo>
                <a:lnTo>
                  <a:pt x="18" y="396"/>
                </a:lnTo>
                <a:lnTo>
                  <a:pt x="8" y="410"/>
                </a:lnTo>
                <a:lnTo>
                  <a:pt x="2" y="426"/>
                </a:lnTo>
                <a:lnTo>
                  <a:pt x="0" y="434"/>
                </a:lnTo>
                <a:lnTo>
                  <a:pt x="0" y="442"/>
                </a:lnTo>
                <a:lnTo>
                  <a:pt x="0" y="442"/>
                </a:lnTo>
                <a:lnTo>
                  <a:pt x="0" y="454"/>
                </a:lnTo>
                <a:lnTo>
                  <a:pt x="2" y="464"/>
                </a:lnTo>
                <a:lnTo>
                  <a:pt x="10" y="482"/>
                </a:lnTo>
                <a:lnTo>
                  <a:pt x="20" y="496"/>
                </a:lnTo>
                <a:lnTo>
                  <a:pt x="34" y="508"/>
                </a:lnTo>
                <a:lnTo>
                  <a:pt x="50" y="516"/>
                </a:lnTo>
                <a:lnTo>
                  <a:pt x="66" y="522"/>
                </a:lnTo>
                <a:lnTo>
                  <a:pt x="84" y="526"/>
                </a:lnTo>
                <a:lnTo>
                  <a:pt x="102" y="526"/>
                </a:lnTo>
                <a:lnTo>
                  <a:pt x="102" y="526"/>
                </a:lnTo>
                <a:lnTo>
                  <a:pt x="114" y="524"/>
                </a:lnTo>
                <a:lnTo>
                  <a:pt x="126" y="520"/>
                </a:lnTo>
                <a:lnTo>
                  <a:pt x="136" y="514"/>
                </a:lnTo>
                <a:lnTo>
                  <a:pt x="146" y="508"/>
                </a:lnTo>
                <a:lnTo>
                  <a:pt x="162" y="494"/>
                </a:lnTo>
                <a:lnTo>
                  <a:pt x="168" y="488"/>
                </a:lnTo>
                <a:lnTo>
                  <a:pt x="168" y="488"/>
                </a:lnTo>
                <a:lnTo>
                  <a:pt x="176" y="484"/>
                </a:lnTo>
                <a:lnTo>
                  <a:pt x="182" y="482"/>
                </a:lnTo>
                <a:lnTo>
                  <a:pt x="220" y="482"/>
                </a:lnTo>
                <a:lnTo>
                  <a:pt x="220" y="482"/>
                </a:lnTo>
                <a:lnTo>
                  <a:pt x="228" y="482"/>
                </a:lnTo>
                <a:lnTo>
                  <a:pt x="228" y="1406"/>
                </a:lnTo>
                <a:lnTo>
                  <a:pt x="1166" y="1406"/>
                </a:lnTo>
                <a:lnTo>
                  <a:pt x="1166" y="1406"/>
                </a:lnTo>
                <a:lnTo>
                  <a:pt x="1166" y="1400"/>
                </a:lnTo>
                <a:lnTo>
                  <a:pt x="1166" y="1362"/>
                </a:lnTo>
                <a:lnTo>
                  <a:pt x="1166" y="1362"/>
                </a:lnTo>
                <a:lnTo>
                  <a:pt x="1164" y="1356"/>
                </a:lnTo>
                <a:lnTo>
                  <a:pt x="1160" y="1350"/>
                </a:lnTo>
                <a:lnTo>
                  <a:pt x="1160" y="1350"/>
                </a:lnTo>
                <a:lnTo>
                  <a:pt x="1154" y="1344"/>
                </a:lnTo>
                <a:lnTo>
                  <a:pt x="1142" y="1328"/>
                </a:lnTo>
                <a:lnTo>
                  <a:pt x="1134" y="1316"/>
                </a:lnTo>
                <a:lnTo>
                  <a:pt x="1128" y="1306"/>
                </a:lnTo>
                <a:lnTo>
                  <a:pt x="1124" y="1294"/>
                </a:lnTo>
                <a:lnTo>
                  <a:pt x="1122" y="1282"/>
                </a:lnTo>
                <a:lnTo>
                  <a:pt x="1122" y="1282"/>
                </a:lnTo>
                <a:lnTo>
                  <a:pt x="1124" y="1264"/>
                </a:lnTo>
                <a:lnTo>
                  <a:pt x="1126" y="1246"/>
                </a:lnTo>
                <a:lnTo>
                  <a:pt x="1132" y="1230"/>
                </a:lnTo>
                <a:lnTo>
                  <a:pt x="1142" y="1214"/>
                </a:lnTo>
                <a:lnTo>
                  <a:pt x="1152" y="1202"/>
                </a:lnTo>
                <a:lnTo>
                  <a:pt x="1168" y="1190"/>
                </a:lnTo>
                <a:lnTo>
                  <a:pt x="1186" y="1184"/>
                </a:lnTo>
                <a:lnTo>
                  <a:pt x="1196" y="1182"/>
                </a:lnTo>
                <a:lnTo>
                  <a:pt x="1206" y="1180"/>
                </a:lnTo>
                <a:lnTo>
                  <a:pt x="1206" y="1180"/>
                </a:lnTo>
                <a:lnTo>
                  <a:pt x="1214" y="1180"/>
                </a:lnTo>
                <a:lnTo>
                  <a:pt x="1224" y="1182"/>
                </a:lnTo>
                <a:lnTo>
                  <a:pt x="1240" y="1188"/>
                </a:lnTo>
                <a:lnTo>
                  <a:pt x="1254" y="1198"/>
                </a:lnTo>
                <a:lnTo>
                  <a:pt x="1266" y="1212"/>
                </a:lnTo>
                <a:lnTo>
                  <a:pt x="1276" y="1228"/>
                </a:lnTo>
                <a:lnTo>
                  <a:pt x="1284" y="1246"/>
                </a:lnTo>
                <a:lnTo>
                  <a:pt x="1290" y="1264"/>
                </a:lnTo>
                <a:lnTo>
                  <a:pt x="1292" y="1282"/>
                </a:lnTo>
                <a:lnTo>
                  <a:pt x="1292" y="1282"/>
                </a:lnTo>
                <a:lnTo>
                  <a:pt x="1290" y="1294"/>
                </a:lnTo>
                <a:lnTo>
                  <a:pt x="1286" y="1306"/>
                </a:lnTo>
                <a:lnTo>
                  <a:pt x="1280" y="1316"/>
                </a:lnTo>
                <a:lnTo>
                  <a:pt x="1272" y="1328"/>
                </a:lnTo>
                <a:lnTo>
                  <a:pt x="1260" y="1344"/>
                </a:lnTo>
                <a:lnTo>
                  <a:pt x="1254" y="1350"/>
                </a:lnTo>
                <a:lnTo>
                  <a:pt x="1254" y="1350"/>
                </a:lnTo>
                <a:close/>
              </a:path>
            </a:pathLst>
          </a:custGeom>
          <a:gradFill flip="none" rotWithShape="1">
            <a:gsLst>
              <a:gs pos="0">
                <a:sysClr val="windowText" lastClr="000000">
                  <a:lumMod val="50000"/>
                  <a:lumOff val="50000"/>
                </a:sysClr>
              </a:gs>
              <a:gs pos="100000">
                <a:srgbClr val="D7D8D9">
                  <a:lumMod val="75000"/>
                </a:srgbClr>
              </a:gs>
            </a:gsLst>
            <a:lin ang="16200000" scaled="0"/>
            <a:tileRect/>
          </a:gradFill>
          <a:ln w="3175" cap="flat" cmpd="sng">
            <a:solidFill>
              <a:srgbClr val="D7D8D9">
                <a:lumMod val="75000"/>
              </a:srgbClr>
            </a:solidFill>
            <a:prstDash val="solid"/>
            <a:round/>
            <a:headEnd type="none" w="med" len="med"/>
            <a:tailEnd type="none" w="med" len="med"/>
          </a:ln>
          <a:effectLst/>
        </p:spPr>
        <p:txBody>
          <a:bodyPr/>
          <a:lstStyle/>
          <a:p>
            <a:pPr defTabSz="457200">
              <a:defRPr/>
            </a:pPr>
            <a:endParaRPr lang="da-DK" kern="0">
              <a:solidFill>
                <a:sysClr val="windowText" lastClr="000000">
                  <a:lumMod val="95000"/>
                  <a:lumOff val="5000"/>
                </a:sysClr>
              </a:solidFill>
              <a:latin typeface="Calibri"/>
            </a:endParaRPr>
          </a:p>
        </p:txBody>
      </p:sp>
      <p:sp>
        <p:nvSpPr>
          <p:cNvPr id="53" name="Freeform 12"/>
          <p:cNvSpPr>
            <a:spLocks/>
          </p:cNvSpPr>
          <p:nvPr/>
        </p:nvSpPr>
        <p:spPr bwMode="auto">
          <a:xfrm>
            <a:off x="3111501" y="1716089"/>
            <a:ext cx="2976033" cy="2587625"/>
          </a:xfrm>
          <a:custGeom>
            <a:avLst/>
            <a:gdLst/>
            <a:ahLst/>
            <a:cxnLst>
              <a:cxn ang="0">
                <a:pos x="1292" y="358"/>
              </a:cxn>
              <a:cxn ang="0">
                <a:pos x="1324" y="376"/>
              </a:cxn>
              <a:cxn ang="0">
                <a:pos x="1346" y="394"/>
              </a:cxn>
              <a:cxn ang="0">
                <a:pos x="1398" y="400"/>
              </a:cxn>
              <a:cxn ang="0">
                <a:pos x="1406" y="0"/>
              </a:cxn>
              <a:cxn ang="0">
                <a:pos x="1262" y="8"/>
              </a:cxn>
              <a:cxn ang="0">
                <a:pos x="1054" y="46"/>
              </a:cxn>
              <a:cxn ang="0">
                <a:pos x="858" y="112"/>
              </a:cxn>
              <a:cxn ang="0">
                <a:pos x="676" y="204"/>
              </a:cxn>
              <a:cxn ang="0">
                <a:pos x="512" y="322"/>
              </a:cxn>
              <a:cxn ang="0">
                <a:pos x="366" y="462"/>
              </a:cxn>
              <a:cxn ang="0">
                <a:pos x="240" y="620"/>
              </a:cxn>
              <a:cxn ang="0">
                <a:pos x="138" y="798"/>
              </a:cxn>
              <a:cxn ang="0">
                <a:pos x="64" y="988"/>
              </a:cxn>
              <a:cxn ang="0">
                <a:pos x="16" y="1192"/>
              </a:cxn>
              <a:cxn ang="0">
                <a:pos x="0" y="1406"/>
              </a:cxn>
              <a:cxn ang="0">
                <a:pos x="392" y="1410"/>
              </a:cxn>
              <a:cxn ang="0">
                <a:pos x="390" y="1454"/>
              </a:cxn>
              <a:cxn ang="0">
                <a:pos x="380" y="1466"/>
              </a:cxn>
              <a:cxn ang="0">
                <a:pos x="354" y="1504"/>
              </a:cxn>
              <a:cxn ang="0">
                <a:pos x="350" y="1528"/>
              </a:cxn>
              <a:cxn ang="0">
                <a:pos x="364" y="1582"/>
              </a:cxn>
              <a:cxn ang="0">
                <a:pos x="402" y="1622"/>
              </a:cxn>
              <a:cxn ang="0">
                <a:pos x="434" y="1630"/>
              </a:cxn>
              <a:cxn ang="0">
                <a:pos x="456" y="1626"/>
              </a:cxn>
              <a:cxn ang="0">
                <a:pos x="500" y="1596"/>
              </a:cxn>
              <a:cxn ang="0">
                <a:pos x="518" y="1546"/>
              </a:cxn>
              <a:cxn ang="0">
                <a:pos x="516" y="1516"/>
              </a:cxn>
              <a:cxn ang="0">
                <a:pos x="500" y="1482"/>
              </a:cxn>
              <a:cxn ang="0">
                <a:pos x="480" y="1460"/>
              </a:cxn>
              <a:cxn ang="0">
                <a:pos x="474" y="1410"/>
              </a:cxn>
              <a:cxn ang="0">
                <a:pos x="1406" y="1406"/>
              </a:cxn>
              <a:cxn ang="0">
                <a:pos x="1398" y="482"/>
              </a:cxn>
              <a:cxn ang="0">
                <a:pos x="1354" y="484"/>
              </a:cxn>
              <a:cxn ang="0">
                <a:pos x="1340" y="494"/>
              </a:cxn>
              <a:cxn ang="0">
                <a:pos x="1304" y="520"/>
              </a:cxn>
              <a:cxn ang="0">
                <a:pos x="1280" y="526"/>
              </a:cxn>
              <a:cxn ang="0">
                <a:pos x="1228" y="516"/>
              </a:cxn>
              <a:cxn ang="0">
                <a:pos x="1188" y="482"/>
              </a:cxn>
              <a:cxn ang="0">
                <a:pos x="1178" y="442"/>
              </a:cxn>
              <a:cxn ang="0">
                <a:pos x="1180" y="426"/>
              </a:cxn>
              <a:cxn ang="0">
                <a:pos x="1210" y="382"/>
              </a:cxn>
              <a:cxn ang="0">
                <a:pos x="1262" y="358"/>
              </a:cxn>
            </a:cxnLst>
            <a:rect l="0" t="0" r="r" b="b"/>
            <a:pathLst>
              <a:path w="1406" h="1630">
                <a:moveTo>
                  <a:pt x="1280" y="358"/>
                </a:moveTo>
                <a:lnTo>
                  <a:pt x="1280" y="358"/>
                </a:lnTo>
                <a:lnTo>
                  <a:pt x="1292" y="358"/>
                </a:lnTo>
                <a:lnTo>
                  <a:pt x="1304" y="362"/>
                </a:lnTo>
                <a:lnTo>
                  <a:pt x="1314" y="368"/>
                </a:lnTo>
                <a:lnTo>
                  <a:pt x="1324" y="376"/>
                </a:lnTo>
                <a:lnTo>
                  <a:pt x="1340" y="388"/>
                </a:lnTo>
                <a:lnTo>
                  <a:pt x="1346" y="394"/>
                </a:lnTo>
                <a:lnTo>
                  <a:pt x="1346" y="394"/>
                </a:lnTo>
                <a:lnTo>
                  <a:pt x="1354" y="398"/>
                </a:lnTo>
                <a:lnTo>
                  <a:pt x="1360" y="400"/>
                </a:lnTo>
                <a:lnTo>
                  <a:pt x="1398" y="400"/>
                </a:lnTo>
                <a:lnTo>
                  <a:pt x="1398" y="400"/>
                </a:lnTo>
                <a:lnTo>
                  <a:pt x="1406" y="400"/>
                </a:lnTo>
                <a:lnTo>
                  <a:pt x="1406" y="0"/>
                </a:lnTo>
                <a:lnTo>
                  <a:pt x="1406" y="0"/>
                </a:lnTo>
                <a:lnTo>
                  <a:pt x="1334" y="2"/>
                </a:lnTo>
                <a:lnTo>
                  <a:pt x="1262" y="8"/>
                </a:lnTo>
                <a:lnTo>
                  <a:pt x="1192" y="16"/>
                </a:lnTo>
                <a:lnTo>
                  <a:pt x="1122" y="30"/>
                </a:lnTo>
                <a:lnTo>
                  <a:pt x="1054" y="46"/>
                </a:lnTo>
                <a:lnTo>
                  <a:pt x="988" y="64"/>
                </a:lnTo>
                <a:lnTo>
                  <a:pt x="922" y="86"/>
                </a:lnTo>
                <a:lnTo>
                  <a:pt x="858" y="112"/>
                </a:lnTo>
                <a:lnTo>
                  <a:pt x="796" y="140"/>
                </a:lnTo>
                <a:lnTo>
                  <a:pt x="736" y="170"/>
                </a:lnTo>
                <a:lnTo>
                  <a:pt x="676" y="204"/>
                </a:lnTo>
                <a:lnTo>
                  <a:pt x="620" y="240"/>
                </a:lnTo>
                <a:lnTo>
                  <a:pt x="564" y="280"/>
                </a:lnTo>
                <a:lnTo>
                  <a:pt x="512" y="322"/>
                </a:lnTo>
                <a:lnTo>
                  <a:pt x="460" y="366"/>
                </a:lnTo>
                <a:lnTo>
                  <a:pt x="412" y="412"/>
                </a:lnTo>
                <a:lnTo>
                  <a:pt x="366" y="462"/>
                </a:lnTo>
                <a:lnTo>
                  <a:pt x="322" y="512"/>
                </a:lnTo>
                <a:lnTo>
                  <a:pt x="280" y="566"/>
                </a:lnTo>
                <a:lnTo>
                  <a:pt x="240" y="620"/>
                </a:lnTo>
                <a:lnTo>
                  <a:pt x="204" y="678"/>
                </a:lnTo>
                <a:lnTo>
                  <a:pt x="170" y="736"/>
                </a:lnTo>
                <a:lnTo>
                  <a:pt x="138" y="798"/>
                </a:lnTo>
                <a:lnTo>
                  <a:pt x="110" y="860"/>
                </a:lnTo>
                <a:lnTo>
                  <a:pt x="86" y="924"/>
                </a:lnTo>
                <a:lnTo>
                  <a:pt x="64" y="988"/>
                </a:lnTo>
                <a:lnTo>
                  <a:pt x="44" y="1056"/>
                </a:lnTo>
                <a:lnTo>
                  <a:pt x="28" y="1124"/>
                </a:lnTo>
                <a:lnTo>
                  <a:pt x="16" y="1192"/>
                </a:lnTo>
                <a:lnTo>
                  <a:pt x="8" y="1264"/>
                </a:lnTo>
                <a:lnTo>
                  <a:pt x="2" y="1334"/>
                </a:lnTo>
                <a:lnTo>
                  <a:pt x="0" y="1406"/>
                </a:lnTo>
                <a:lnTo>
                  <a:pt x="392" y="1406"/>
                </a:lnTo>
                <a:lnTo>
                  <a:pt x="392" y="1406"/>
                </a:lnTo>
                <a:lnTo>
                  <a:pt x="392" y="1410"/>
                </a:lnTo>
                <a:lnTo>
                  <a:pt x="392" y="1446"/>
                </a:lnTo>
                <a:lnTo>
                  <a:pt x="392" y="1446"/>
                </a:lnTo>
                <a:lnTo>
                  <a:pt x="390" y="1454"/>
                </a:lnTo>
                <a:lnTo>
                  <a:pt x="386" y="1460"/>
                </a:lnTo>
                <a:lnTo>
                  <a:pt x="386" y="1460"/>
                </a:lnTo>
                <a:lnTo>
                  <a:pt x="380" y="1466"/>
                </a:lnTo>
                <a:lnTo>
                  <a:pt x="368" y="1482"/>
                </a:lnTo>
                <a:lnTo>
                  <a:pt x="360" y="1492"/>
                </a:lnTo>
                <a:lnTo>
                  <a:pt x="354" y="1504"/>
                </a:lnTo>
                <a:lnTo>
                  <a:pt x="350" y="1516"/>
                </a:lnTo>
                <a:lnTo>
                  <a:pt x="350" y="1528"/>
                </a:lnTo>
                <a:lnTo>
                  <a:pt x="350" y="1528"/>
                </a:lnTo>
                <a:lnTo>
                  <a:pt x="350" y="1546"/>
                </a:lnTo>
                <a:lnTo>
                  <a:pt x="356" y="1564"/>
                </a:lnTo>
                <a:lnTo>
                  <a:pt x="364" y="1582"/>
                </a:lnTo>
                <a:lnTo>
                  <a:pt x="374" y="1598"/>
                </a:lnTo>
                <a:lnTo>
                  <a:pt x="388" y="1610"/>
                </a:lnTo>
                <a:lnTo>
                  <a:pt x="402" y="1622"/>
                </a:lnTo>
                <a:lnTo>
                  <a:pt x="418" y="1628"/>
                </a:lnTo>
                <a:lnTo>
                  <a:pt x="426" y="1630"/>
                </a:lnTo>
                <a:lnTo>
                  <a:pt x="434" y="1630"/>
                </a:lnTo>
                <a:lnTo>
                  <a:pt x="434" y="1630"/>
                </a:lnTo>
                <a:lnTo>
                  <a:pt x="446" y="1628"/>
                </a:lnTo>
                <a:lnTo>
                  <a:pt x="456" y="1626"/>
                </a:lnTo>
                <a:lnTo>
                  <a:pt x="474" y="1620"/>
                </a:lnTo>
                <a:lnTo>
                  <a:pt x="488" y="1608"/>
                </a:lnTo>
                <a:lnTo>
                  <a:pt x="500" y="1596"/>
                </a:lnTo>
                <a:lnTo>
                  <a:pt x="508" y="1580"/>
                </a:lnTo>
                <a:lnTo>
                  <a:pt x="514" y="1564"/>
                </a:lnTo>
                <a:lnTo>
                  <a:pt x="518" y="1546"/>
                </a:lnTo>
                <a:lnTo>
                  <a:pt x="518" y="1528"/>
                </a:lnTo>
                <a:lnTo>
                  <a:pt x="518" y="1528"/>
                </a:lnTo>
                <a:lnTo>
                  <a:pt x="516" y="1516"/>
                </a:lnTo>
                <a:lnTo>
                  <a:pt x="512" y="1504"/>
                </a:lnTo>
                <a:lnTo>
                  <a:pt x="506" y="1492"/>
                </a:lnTo>
                <a:lnTo>
                  <a:pt x="500" y="1482"/>
                </a:lnTo>
                <a:lnTo>
                  <a:pt x="486" y="1466"/>
                </a:lnTo>
                <a:lnTo>
                  <a:pt x="480" y="1460"/>
                </a:lnTo>
                <a:lnTo>
                  <a:pt x="480" y="1460"/>
                </a:lnTo>
                <a:lnTo>
                  <a:pt x="476" y="1454"/>
                </a:lnTo>
                <a:lnTo>
                  <a:pt x="474" y="1446"/>
                </a:lnTo>
                <a:lnTo>
                  <a:pt x="474" y="1410"/>
                </a:lnTo>
                <a:lnTo>
                  <a:pt x="474" y="1410"/>
                </a:lnTo>
                <a:lnTo>
                  <a:pt x="474" y="1406"/>
                </a:lnTo>
                <a:lnTo>
                  <a:pt x="1406" y="1406"/>
                </a:lnTo>
                <a:lnTo>
                  <a:pt x="1406" y="482"/>
                </a:lnTo>
                <a:lnTo>
                  <a:pt x="1406" y="482"/>
                </a:lnTo>
                <a:lnTo>
                  <a:pt x="1398" y="482"/>
                </a:lnTo>
                <a:lnTo>
                  <a:pt x="1360" y="482"/>
                </a:lnTo>
                <a:lnTo>
                  <a:pt x="1360" y="482"/>
                </a:lnTo>
                <a:lnTo>
                  <a:pt x="1354" y="484"/>
                </a:lnTo>
                <a:lnTo>
                  <a:pt x="1346" y="488"/>
                </a:lnTo>
                <a:lnTo>
                  <a:pt x="1346" y="488"/>
                </a:lnTo>
                <a:lnTo>
                  <a:pt x="1340" y="494"/>
                </a:lnTo>
                <a:lnTo>
                  <a:pt x="1324" y="508"/>
                </a:lnTo>
                <a:lnTo>
                  <a:pt x="1314" y="514"/>
                </a:lnTo>
                <a:lnTo>
                  <a:pt x="1304" y="520"/>
                </a:lnTo>
                <a:lnTo>
                  <a:pt x="1292" y="524"/>
                </a:lnTo>
                <a:lnTo>
                  <a:pt x="1280" y="526"/>
                </a:lnTo>
                <a:lnTo>
                  <a:pt x="1280" y="526"/>
                </a:lnTo>
                <a:lnTo>
                  <a:pt x="1262" y="526"/>
                </a:lnTo>
                <a:lnTo>
                  <a:pt x="1244" y="522"/>
                </a:lnTo>
                <a:lnTo>
                  <a:pt x="1228" y="516"/>
                </a:lnTo>
                <a:lnTo>
                  <a:pt x="1212" y="508"/>
                </a:lnTo>
                <a:lnTo>
                  <a:pt x="1198" y="496"/>
                </a:lnTo>
                <a:lnTo>
                  <a:pt x="1188" y="482"/>
                </a:lnTo>
                <a:lnTo>
                  <a:pt x="1180" y="464"/>
                </a:lnTo>
                <a:lnTo>
                  <a:pt x="1178" y="454"/>
                </a:lnTo>
                <a:lnTo>
                  <a:pt x="1178" y="442"/>
                </a:lnTo>
                <a:lnTo>
                  <a:pt x="1178" y="442"/>
                </a:lnTo>
                <a:lnTo>
                  <a:pt x="1178" y="434"/>
                </a:lnTo>
                <a:lnTo>
                  <a:pt x="1180" y="426"/>
                </a:lnTo>
                <a:lnTo>
                  <a:pt x="1186" y="410"/>
                </a:lnTo>
                <a:lnTo>
                  <a:pt x="1196" y="396"/>
                </a:lnTo>
                <a:lnTo>
                  <a:pt x="1210" y="382"/>
                </a:lnTo>
                <a:lnTo>
                  <a:pt x="1226" y="372"/>
                </a:lnTo>
                <a:lnTo>
                  <a:pt x="1244" y="364"/>
                </a:lnTo>
                <a:lnTo>
                  <a:pt x="1262" y="358"/>
                </a:lnTo>
                <a:lnTo>
                  <a:pt x="1280" y="358"/>
                </a:lnTo>
                <a:lnTo>
                  <a:pt x="1280" y="358"/>
                </a:lnTo>
                <a:close/>
              </a:path>
            </a:pathLst>
          </a:custGeom>
          <a:gradFill rotWithShape="1">
            <a:gsLst>
              <a:gs pos="0">
                <a:srgbClr val="A4D329"/>
              </a:gs>
              <a:gs pos="100000">
                <a:srgbClr val="C0FF4D"/>
              </a:gs>
            </a:gsLst>
            <a:lin ang="5400000" scaled="1"/>
          </a:gradFill>
          <a:ln w="3175" cap="flat" cmpd="sng">
            <a:solidFill>
              <a:srgbClr val="92D050"/>
            </a:solidFill>
            <a:prstDash val="solid"/>
            <a:round/>
            <a:headEnd type="none" w="med" len="med"/>
            <a:tailEnd type="none" w="med" len="med"/>
          </a:ln>
          <a:effectLst/>
        </p:spPr>
        <p:txBody>
          <a:bodyPr/>
          <a:lstStyle/>
          <a:p>
            <a:pPr defTabSz="457200">
              <a:defRPr/>
            </a:pPr>
            <a:endParaRPr lang="da-DK" kern="0">
              <a:solidFill>
                <a:srgbClr val="005776">
                  <a:lumMod val="95000"/>
                  <a:lumOff val="5000"/>
                </a:srgbClr>
              </a:solidFill>
              <a:latin typeface="Calibri"/>
            </a:endParaRPr>
          </a:p>
        </p:txBody>
      </p:sp>
      <p:sp>
        <p:nvSpPr>
          <p:cNvPr id="54" name="Freeform 13"/>
          <p:cNvSpPr>
            <a:spLocks/>
          </p:cNvSpPr>
          <p:nvPr/>
        </p:nvSpPr>
        <p:spPr bwMode="auto">
          <a:xfrm>
            <a:off x="6087534" y="3589338"/>
            <a:ext cx="2976033" cy="2590800"/>
          </a:xfrm>
          <a:custGeom>
            <a:avLst/>
            <a:gdLst/>
            <a:ahLst/>
            <a:cxnLst>
              <a:cxn ang="0">
                <a:pos x="1020" y="220"/>
              </a:cxn>
              <a:cxn ang="0">
                <a:pos x="1022" y="176"/>
              </a:cxn>
              <a:cxn ang="0">
                <a:pos x="1032" y="164"/>
              </a:cxn>
              <a:cxn ang="0">
                <a:pos x="1058" y="126"/>
              </a:cxn>
              <a:cxn ang="0">
                <a:pos x="1064" y="102"/>
              </a:cxn>
              <a:cxn ang="0">
                <a:pos x="1048" y="48"/>
              </a:cxn>
              <a:cxn ang="0">
                <a:pos x="1012" y="8"/>
              </a:cxn>
              <a:cxn ang="0">
                <a:pos x="978" y="0"/>
              </a:cxn>
              <a:cxn ang="0">
                <a:pos x="958" y="4"/>
              </a:cxn>
              <a:cxn ang="0">
                <a:pos x="914" y="34"/>
              </a:cxn>
              <a:cxn ang="0">
                <a:pos x="896" y="84"/>
              </a:cxn>
              <a:cxn ang="0">
                <a:pos x="896" y="114"/>
              </a:cxn>
              <a:cxn ang="0">
                <a:pos x="914" y="148"/>
              </a:cxn>
              <a:cxn ang="0">
                <a:pos x="932" y="170"/>
              </a:cxn>
              <a:cxn ang="0">
                <a:pos x="938" y="220"/>
              </a:cxn>
              <a:cxn ang="0">
                <a:pos x="0" y="226"/>
              </a:cxn>
              <a:cxn ang="0">
                <a:pos x="40" y="1156"/>
              </a:cxn>
              <a:cxn ang="0">
                <a:pos x="54" y="1150"/>
              </a:cxn>
              <a:cxn ang="0">
                <a:pos x="86" y="1124"/>
              </a:cxn>
              <a:cxn ang="0">
                <a:pos x="122" y="1112"/>
              </a:cxn>
              <a:cxn ang="0">
                <a:pos x="158" y="1116"/>
              </a:cxn>
              <a:cxn ang="0">
                <a:pos x="202" y="1142"/>
              </a:cxn>
              <a:cxn ang="0">
                <a:pos x="222" y="1184"/>
              </a:cxn>
              <a:cxn ang="0">
                <a:pos x="224" y="1204"/>
              </a:cxn>
              <a:cxn ang="0">
                <a:pos x="204" y="1242"/>
              </a:cxn>
              <a:cxn ang="0">
                <a:pos x="158" y="1274"/>
              </a:cxn>
              <a:cxn ang="0">
                <a:pos x="122" y="1280"/>
              </a:cxn>
              <a:cxn ang="0">
                <a:pos x="86" y="1268"/>
              </a:cxn>
              <a:cxn ang="0">
                <a:pos x="54" y="1244"/>
              </a:cxn>
              <a:cxn ang="0">
                <a:pos x="40" y="1238"/>
              </a:cxn>
              <a:cxn ang="0">
                <a:pos x="0" y="1632"/>
              </a:cxn>
              <a:cxn ang="0">
                <a:pos x="156" y="1624"/>
              </a:cxn>
              <a:cxn ang="0">
                <a:pos x="308" y="1598"/>
              </a:cxn>
              <a:cxn ang="0">
                <a:pos x="454" y="1558"/>
              </a:cxn>
              <a:cxn ang="0">
                <a:pos x="592" y="1502"/>
              </a:cxn>
              <a:cxn ang="0">
                <a:pos x="724" y="1432"/>
              </a:cxn>
              <a:cxn ang="0">
                <a:pos x="846" y="1350"/>
              </a:cxn>
              <a:cxn ang="0">
                <a:pos x="960" y="1254"/>
              </a:cxn>
              <a:cxn ang="0">
                <a:pos x="1062" y="1148"/>
              </a:cxn>
              <a:cxn ang="0">
                <a:pos x="1152" y="1032"/>
              </a:cxn>
              <a:cxn ang="0">
                <a:pos x="1230" y="908"/>
              </a:cxn>
              <a:cxn ang="0">
                <a:pos x="1276" y="818"/>
              </a:cxn>
              <a:cxn ang="0">
                <a:pos x="1306" y="750"/>
              </a:cxn>
              <a:cxn ang="0">
                <a:pos x="1372" y="534"/>
              </a:cxn>
              <a:cxn ang="0">
                <a:pos x="1404" y="306"/>
              </a:cxn>
            </a:cxnLst>
            <a:rect l="0" t="0" r="r" b="b"/>
            <a:pathLst>
              <a:path w="1406" h="1632">
                <a:moveTo>
                  <a:pt x="1020" y="226"/>
                </a:moveTo>
                <a:lnTo>
                  <a:pt x="1020" y="226"/>
                </a:lnTo>
                <a:lnTo>
                  <a:pt x="1020" y="220"/>
                </a:lnTo>
                <a:lnTo>
                  <a:pt x="1020" y="182"/>
                </a:lnTo>
                <a:lnTo>
                  <a:pt x="1020" y="182"/>
                </a:lnTo>
                <a:lnTo>
                  <a:pt x="1022" y="176"/>
                </a:lnTo>
                <a:lnTo>
                  <a:pt x="1026" y="170"/>
                </a:lnTo>
                <a:lnTo>
                  <a:pt x="1026" y="170"/>
                </a:lnTo>
                <a:lnTo>
                  <a:pt x="1032" y="164"/>
                </a:lnTo>
                <a:lnTo>
                  <a:pt x="1044" y="148"/>
                </a:lnTo>
                <a:lnTo>
                  <a:pt x="1052" y="136"/>
                </a:lnTo>
                <a:lnTo>
                  <a:pt x="1058" y="126"/>
                </a:lnTo>
                <a:lnTo>
                  <a:pt x="1062" y="114"/>
                </a:lnTo>
                <a:lnTo>
                  <a:pt x="1064" y="102"/>
                </a:lnTo>
                <a:lnTo>
                  <a:pt x="1064" y="102"/>
                </a:lnTo>
                <a:lnTo>
                  <a:pt x="1062" y="84"/>
                </a:lnTo>
                <a:lnTo>
                  <a:pt x="1056" y="66"/>
                </a:lnTo>
                <a:lnTo>
                  <a:pt x="1048" y="48"/>
                </a:lnTo>
                <a:lnTo>
                  <a:pt x="1038" y="32"/>
                </a:lnTo>
                <a:lnTo>
                  <a:pt x="1026" y="18"/>
                </a:lnTo>
                <a:lnTo>
                  <a:pt x="1012" y="8"/>
                </a:lnTo>
                <a:lnTo>
                  <a:pt x="996" y="2"/>
                </a:lnTo>
                <a:lnTo>
                  <a:pt x="986" y="0"/>
                </a:lnTo>
                <a:lnTo>
                  <a:pt x="978" y="0"/>
                </a:lnTo>
                <a:lnTo>
                  <a:pt x="978" y="0"/>
                </a:lnTo>
                <a:lnTo>
                  <a:pt x="968" y="2"/>
                </a:lnTo>
                <a:lnTo>
                  <a:pt x="958" y="4"/>
                </a:lnTo>
                <a:lnTo>
                  <a:pt x="940" y="10"/>
                </a:lnTo>
                <a:lnTo>
                  <a:pt x="924" y="22"/>
                </a:lnTo>
                <a:lnTo>
                  <a:pt x="914" y="34"/>
                </a:lnTo>
                <a:lnTo>
                  <a:pt x="904" y="50"/>
                </a:lnTo>
                <a:lnTo>
                  <a:pt x="898" y="66"/>
                </a:lnTo>
                <a:lnTo>
                  <a:pt x="896" y="84"/>
                </a:lnTo>
                <a:lnTo>
                  <a:pt x="894" y="102"/>
                </a:lnTo>
                <a:lnTo>
                  <a:pt x="894" y="102"/>
                </a:lnTo>
                <a:lnTo>
                  <a:pt x="896" y="114"/>
                </a:lnTo>
                <a:lnTo>
                  <a:pt x="900" y="126"/>
                </a:lnTo>
                <a:lnTo>
                  <a:pt x="906" y="136"/>
                </a:lnTo>
                <a:lnTo>
                  <a:pt x="914" y="148"/>
                </a:lnTo>
                <a:lnTo>
                  <a:pt x="926" y="164"/>
                </a:lnTo>
                <a:lnTo>
                  <a:pt x="932" y="170"/>
                </a:lnTo>
                <a:lnTo>
                  <a:pt x="932" y="170"/>
                </a:lnTo>
                <a:lnTo>
                  <a:pt x="936" y="176"/>
                </a:lnTo>
                <a:lnTo>
                  <a:pt x="938" y="182"/>
                </a:lnTo>
                <a:lnTo>
                  <a:pt x="938" y="220"/>
                </a:lnTo>
                <a:lnTo>
                  <a:pt x="938" y="220"/>
                </a:lnTo>
                <a:lnTo>
                  <a:pt x="938" y="226"/>
                </a:lnTo>
                <a:lnTo>
                  <a:pt x="0" y="226"/>
                </a:lnTo>
                <a:lnTo>
                  <a:pt x="0" y="1156"/>
                </a:lnTo>
                <a:lnTo>
                  <a:pt x="40" y="1156"/>
                </a:lnTo>
                <a:lnTo>
                  <a:pt x="40" y="1156"/>
                </a:lnTo>
                <a:lnTo>
                  <a:pt x="48" y="1154"/>
                </a:lnTo>
                <a:lnTo>
                  <a:pt x="54" y="1150"/>
                </a:lnTo>
                <a:lnTo>
                  <a:pt x="54" y="1150"/>
                </a:lnTo>
                <a:lnTo>
                  <a:pt x="60" y="1144"/>
                </a:lnTo>
                <a:lnTo>
                  <a:pt x="76" y="1130"/>
                </a:lnTo>
                <a:lnTo>
                  <a:pt x="86" y="1124"/>
                </a:lnTo>
                <a:lnTo>
                  <a:pt x="98" y="1118"/>
                </a:lnTo>
                <a:lnTo>
                  <a:pt x="110" y="1114"/>
                </a:lnTo>
                <a:lnTo>
                  <a:pt x="122" y="1112"/>
                </a:lnTo>
                <a:lnTo>
                  <a:pt x="122" y="1112"/>
                </a:lnTo>
                <a:lnTo>
                  <a:pt x="140" y="1112"/>
                </a:lnTo>
                <a:lnTo>
                  <a:pt x="158" y="1116"/>
                </a:lnTo>
                <a:lnTo>
                  <a:pt x="174" y="1122"/>
                </a:lnTo>
                <a:lnTo>
                  <a:pt x="190" y="1130"/>
                </a:lnTo>
                <a:lnTo>
                  <a:pt x="202" y="1142"/>
                </a:lnTo>
                <a:lnTo>
                  <a:pt x="214" y="1156"/>
                </a:lnTo>
                <a:lnTo>
                  <a:pt x="220" y="1174"/>
                </a:lnTo>
                <a:lnTo>
                  <a:pt x="222" y="1184"/>
                </a:lnTo>
                <a:lnTo>
                  <a:pt x="224" y="1196"/>
                </a:lnTo>
                <a:lnTo>
                  <a:pt x="224" y="1196"/>
                </a:lnTo>
                <a:lnTo>
                  <a:pt x="224" y="1204"/>
                </a:lnTo>
                <a:lnTo>
                  <a:pt x="222" y="1212"/>
                </a:lnTo>
                <a:lnTo>
                  <a:pt x="216" y="1228"/>
                </a:lnTo>
                <a:lnTo>
                  <a:pt x="204" y="1242"/>
                </a:lnTo>
                <a:lnTo>
                  <a:pt x="192" y="1256"/>
                </a:lnTo>
                <a:lnTo>
                  <a:pt x="176" y="1266"/>
                </a:lnTo>
                <a:lnTo>
                  <a:pt x="158" y="1274"/>
                </a:lnTo>
                <a:lnTo>
                  <a:pt x="140" y="1280"/>
                </a:lnTo>
                <a:lnTo>
                  <a:pt x="122" y="1280"/>
                </a:lnTo>
                <a:lnTo>
                  <a:pt x="122" y="1280"/>
                </a:lnTo>
                <a:lnTo>
                  <a:pt x="110" y="1280"/>
                </a:lnTo>
                <a:lnTo>
                  <a:pt x="98" y="1274"/>
                </a:lnTo>
                <a:lnTo>
                  <a:pt x="86" y="1268"/>
                </a:lnTo>
                <a:lnTo>
                  <a:pt x="76" y="1262"/>
                </a:lnTo>
                <a:lnTo>
                  <a:pt x="60" y="1250"/>
                </a:lnTo>
                <a:lnTo>
                  <a:pt x="54" y="1244"/>
                </a:lnTo>
                <a:lnTo>
                  <a:pt x="54" y="1244"/>
                </a:lnTo>
                <a:lnTo>
                  <a:pt x="48" y="1240"/>
                </a:lnTo>
                <a:lnTo>
                  <a:pt x="40" y="1238"/>
                </a:lnTo>
                <a:lnTo>
                  <a:pt x="0" y="1238"/>
                </a:lnTo>
                <a:lnTo>
                  <a:pt x="0" y="1632"/>
                </a:lnTo>
                <a:lnTo>
                  <a:pt x="0" y="1632"/>
                </a:lnTo>
                <a:lnTo>
                  <a:pt x="52" y="1632"/>
                </a:lnTo>
                <a:lnTo>
                  <a:pt x="104" y="1628"/>
                </a:lnTo>
                <a:lnTo>
                  <a:pt x="156" y="1624"/>
                </a:lnTo>
                <a:lnTo>
                  <a:pt x="208" y="1618"/>
                </a:lnTo>
                <a:lnTo>
                  <a:pt x="258" y="1610"/>
                </a:lnTo>
                <a:lnTo>
                  <a:pt x="308" y="1598"/>
                </a:lnTo>
                <a:lnTo>
                  <a:pt x="358" y="1586"/>
                </a:lnTo>
                <a:lnTo>
                  <a:pt x="406" y="1574"/>
                </a:lnTo>
                <a:lnTo>
                  <a:pt x="454" y="1558"/>
                </a:lnTo>
                <a:lnTo>
                  <a:pt x="502" y="1540"/>
                </a:lnTo>
                <a:lnTo>
                  <a:pt x="548" y="1522"/>
                </a:lnTo>
                <a:lnTo>
                  <a:pt x="592" y="1502"/>
                </a:lnTo>
                <a:lnTo>
                  <a:pt x="638" y="1480"/>
                </a:lnTo>
                <a:lnTo>
                  <a:pt x="682" y="1456"/>
                </a:lnTo>
                <a:lnTo>
                  <a:pt x="724" y="1432"/>
                </a:lnTo>
                <a:lnTo>
                  <a:pt x="766" y="1406"/>
                </a:lnTo>
                <a:lnTo>
                  <a:pt x="806" y="1378"/>
                </a:lnTo>
                <a:lnTo>
                  <a:pt x="846" y="1350"/>
                </a:lnTo>
                <a:lnTo>
                  <a:pt x="886" y="1320"/>
                </a:lnTo>
                <a:lnTo>
                  <a:pt x="922" y="1288"/>
                </a:lnTo>
                <a:lnTo>
                  <a:pt x="960" y="1254"/>
                </a:lnTo>
                <a:lnTo>
                  <a:pt x="994" y="1220"/>
                </a:lnTo>
                <a:lnTo>
                  <a:pt x="1028" y="1186"/>
                </a:lnTo>
                <a:lnTo>
                  <a:pt x="1062" y="1148"/>
                </a:lnTo>
                <a:lnTo>
                  <a:pt x="1092" y="1112"/>
                </a:lnTo>
                <a:lnTo>
                  <a:pt x="1124" y="1072"/>
                </a:lnTo>
                <a:lnTo>
                  <a:pt x="1152" y="1032"/>
                </a:lnTo>
                <a:lnTo>
                  <a:pt x="1180" y="992"/>
                </a:lnTo>
                <a:lnTo>
                  <a:pt x="1206" y="950"/>
                </a:lnTo>
                <a:lnTo>
                  <a:pt x="1230" y="908"/>
                </a:lnTo>
                <a:lnTo>
                  <a:pt x="1254" y="864"/>
                </a:lnTo>
                <a:lnTo>
                  <a:pt x="1276" y="818"/>
                </a:lnTo>
                <a:lnTo>
                  <a:pt x="1276" y="818"/>
                </a:lnTo>
                <a:lnTo>
                  <a:pt x="1276" y="818"/>
                </a:lnTo>
                <a:lnTo>
                  <a:pt x="1276" y="818"/>
                </a:lnTo>
                <a:lnTo>
                  <a:pt x="1306" y="750"/>
                </a:lnTo>
                <a:lnTo>
                  <a:pt x="1332" y="680"/>
                </a:lnTo>
                <a:lnTo>
                  <a:pt x="1354" y="608"/>
                </a:lnTo>
                <a:lnTo>
                  <a:pt x="1372" y="534"/>
                </a:lnTo>
                <a:lnTo>
                  <a:pt x="1386" y="460"/>
                </a:lnTo>
                <a:lnTo>
                  <a:pt x="1398" y="384"/>
                </a:lnTo>
                <a:lnTo>
                  <a:pt x="1404" y="306"/>
                </a:lnTo>
                <a:lnTo>
                  <a:pt x="1406" y="226"/>
                </a:lnTo>
                <a:lnTo>
                  <a:pt x="1020" y="226"/>
                </a:lnTo>
                <a:close/>
              </a:path>
            </a:pathLst>
          </a:custGeom>
          <a:gradFill rotWithShape="1">
            <a:gsLst>
              <a:gs pos="0">
                <a:srgbClr val="E6E6E6"/>
              </a:gs>
              <a:gs pos="100000">
                <a:sysClr val="window" lastClr="FFFFFF"/>
              </a:gs>
            </a:gsLst>
            <a:lin ang="16200000"/>
          </a:gradFill>
          <a:ln w="9525">
            <a:solidFill>
              <a:schemeClr val="bg1">
                <a:lumMod val="65000"/>
              </a:schemeClr>
            </a:solidFill>
            <a:miter lim="800000"/>
            <a:headEnd/>
            <a:tailEnd/>
          </a:ln>
          <a:effectLst/>
        </p:spPr>
        <p:txBody>
          <a:bodyPr anchor="ctr"/>
          <a:lstStyle/>
          <a:p>
            <a:pPr algn="ctr" defTabSz="457200">
              <a:defRPr/>
            </a:pPr>
            <a:endParaRPr lang="da-DK" kern="0">
              <a:solidFill>
                <a:srgbClr val="FFFFFF"/>
              </a:solidFill>
              <a:latin typeface="Arial Narrow" pitchFamily="-97" charset="0"/>
            </a:endParaRPr>
          </a:p>
        </p:txBody>
      </p:sp>
      <p:sp>
        <p:nvSpPr>
          <p:cNvPr id="55" name="Freeform 14"/>
          <p:cNvSpPr>
            <a:spLocks/>
          </p:cNvSpPr>
          <p:nvPr/>
        </p:nvSpPr>
        <p:spPr bwMode="auto">
          <a:xfrm>
            <a:off x="3111501" y="3948114"/>
            <a:ext cx="3450167" cy="2232025"/>
          </a:xfrm>
          <a:custGeom>
            <a:avLst/>
            <a:gdLst/>
            <a:ahLst/>
            <a:cxnLst>
              <a:cxn ang="0">
                <a:pos x="1528" y="886"/>
              </a:cxn>
              <a:cxn ang="0">
                <a:pos x="1504" y="892"/>
              </a:cxn>
              <a:cxn ang="0">
                <a:pos x="1482" y="904"/>
              </a:cxn>
              <a:cxn ang="0">
                <a:pos x="1460" y="924"/>
              </a:cxn>
              <a:cxn ang="0">
                <a:pos x="1454" y="928"/>
              </a:cxn>
              <a:cxn ang="0">
                <a:pos x="1406" y="930"/>
              </a:cxn>
              <a:cxn ang="0">
                <a:pos x="474" y="0"/>
              </a:cxn>
              <a:cxn ang="0">
                <a:pos x="474" y="4"/>
              </a:cxn>
              <a:cxn ang="0">
                <a:pos x="474" y="40"/>
              </a:cxn>
              <a:cxn ang="0">
                <a:pos x="480" y="54"/>
              </a:cxn>
              <a:cxn ang="0">
                <a:pos x="486" y="60"/>
              </a:cxn>
              <a:cxn ang="0">
                <a:pos x="506" y="86"/>
              </a:cxn>
              <a:cxn ang="0">
                <a:pos x="516" y="110"/>
              </a:cxn>
              <a:cxn ang="0">
                <a:pos x="518" y="122"/>
              </a:cxn>
              <a:cxn ang="0">
                <a:pos x="514" y="158"/>
              </a:cxn>
              <a:cxn ang="0">
                <a:pos x="500" y="190"/>
              </a:cxn>
              <a:cxn ang="0">
                <a:pos x="474" y="214"/>
              </a:cxn>
              <a:cxn ang="0">
                <a:pos x="446" y="222"/>
              </a:cxn>
              <a:cxn ang="0">
                <a:pos x="434" y="224"/>
              </a:cxn>
              <a:cxn ang="0">
                <a:pos x="418" y="222"/>
              </a:cxn>
              <a:cxn ang="0">
                <a:pos x="388" y="204"/>
              </a:cxn>
              <a:cxn ang="0">
                <a:pos x="364" y="176"/>
              </a:cxn>
              <a:cxn ang="0">
                <a:pos x="350" y="140"/>
              </a:cxn>
              <a:cxn ang="0">
                <a:pos x="350" y="122"/>
              </a:cxn>
              <a:cxn ang="0">
                <a:pos x="354" y="98"/>
              </a:cxn>
              <a:cxn ang="0">
                <a:pos x="368" y="76"/>
              </a:cxn>
              <a:cxn ang="0">
                <a:pos x="386" y="54"/>
              </a:cxn>
              <a:cxn ang="0">
                <a:pos x="390" y="48"/>
              </a:cxn>
              <a:cxn ang="0">
                <a:pos x="392" y="4"/>
              </a:cxn>
              <a:cxn ang="0">
                <a:pos x="392" y="0"/>
              </a:cxn>
              <a:cxn ang="0">
                <a:pos x="0" y="0"/>
              </a:cxn>
              <a:cxn ang="0">
                <a:pos x="8" y="144"/>
              </a:cxn>
              <a:cxn ang="0">
                <a:pos x="28" y="284"/>
              </a:cxn>
              <a:cxn ang="0">
                <a:pos x="64" y="418"/>
              </a:cxn>
              <a:cxn ang="0">
                <a:pos x="110" y="548"/>
              </a:cxn>
              <a:cxn ang="0">
                <a:pos x="170" y="670"/>
              </a:cxn>
              <a:cxn ang="0">
                <a:pos x="240" y="786"/>
              </a:cxn>
              <a:cxn ang="0">
                <a:pos x="322" y="896"/>
              </a:cxn>
              <a:cxn ang="0">
                <a:pos x="412" y="994"/>
              </a:cxn>
              <a:cxn ang="0">
                <a:pos x="512" y="1086"/>
              </a:cxn>
              <a:cxn ang="0">
                <a:pos x="620" y="1166"/>
              </a:cxn>
              <a:cxn ang="0">
                <a:pos x="736" y="1238"/>
              </a:cxn>
              <a:cxn ang="0">
                <a:pos x="858" y="1296"/>
              </a:cxn>
              <a:cxn ang="0">
                <a:pos x="988" y="1344"/>
              </a:cxn>
              <a:cxn ang="0">
                <a:pos x="1122" y="1378"/>
              </a:cxn>
              <a:cxn ang="0">
                <a:pos x="1262" y="1400"/>
              </a:cxn>
              <a:cxn ang="0">
                <a:pos x="1406" y="1406"/>
              </a:cxn>
              <a:cxn ang="0">
                <a:pos x="1446" y="1012"/>
              </a:cxn>
              <a:cxn ang="0">
                <a:pos x="1454" y="1014"/>
              </a:cxn>
              <a:cxn ang="0">
                <a:pos x="1460" y="1018"/>
              </a:cxn>
              <a:cxn ang="0">
                <a:pos x="1482" y="1036"/>
              </a:cxn>
              <a:cxn ang="0">
                <a:pos x="1504" y="1048"/>
              </a:cxn>
              <a:cxn ang="0">
                <a:pos x="1528" y="1054"/>
              </a:cxn>
              <a:cxn ang="0">
                <a:pos x="1546" y="1054"/>
              </a:cxn>
              <a:cxn ang="0">
                <a:pos x="1582" y="1040"/>
              </a:cxn>
              <a:cxn ang="0">
                <a:pos x="1610" y="1016"/>
              </a:cxn>
              <a:cxn ang="0">
                <a:pos x="1628" y="986"/>
              </a:cxn>
              <a:cxn ang="0">
                <a:pos x="1630" y="970"/>
              </a:cxn>
              <a:cxn ang="0">
                <a:pos x="1628" y="958"/>
              </a:cxn>
              <a:cxn ang="0">
                <a:pos x="1620" y="930"/>
              </a:cxn>
              <a:cxn ang="0">
                <a:pos x="1596" y="904"/>
              </a:cxn>
              <a:cxn ang="0">
                <a:pos x="1564" y="890"/>
              </a:cxn>
              <a:cxn ang="0">
                <a:pos x="1528" y="886"/>
              </a:cxn>
            </a:cxnLst>
            <a:rect l="0" t="0" r="r" b="b"/>
            <a:pathLst>
              <a:path w="1630" h="1406">
                <a:moveTo>
                  <a:pt x="1528" y="886"/>
                </a:moveTo>
                <a:lnTo>
                  <a:pt x="1528" y="886"/>
                </a:lnTo>
                <a:lnTo>
                  <a:pt x="1516" y="888"/>
                </a:lnTo>
                <a:lnTo>
                  <a:pt x="1504" y="892"/>
                </a:lnTo>
                <a:lnTo>
                  <a:pt x="1492" y="898"/>
                </a:lnTo>
                <a:lnTo>
                  <a:pt x="1482" y="904"/>
                </a:lnTo>
                <a:lnTo>
                  <a:pt x="1466" y="918"/>
                </a:lnTo>
                <a:lnTo>
                  <a:pt x="1460" y="924"/>
                </a:lnTo>
                <a:lnTo>
                  <a:pt x="1460" y="924"/>
                </a:lnTo>
                <a:lnTo>
                  <a:pt x="1454" y="928"/>
                </a:lnTo>
                <a:lnTo>
                  <a:pt x="1446" y="930"/>
                </a:lnTo>
                <a:lnTo>
                  <a:pt x="1406" y="930"/>
                </a:lnTo>
                <a:lnTo>
                  <a:pt x="1406" y="0"/>
                </a:lnTo>
                <a:lnTo>
                  <a:pt x="474" y="0"/>
                </a:lnTo>
                <a:lnTo>
                  <a:pt x="474" y="0"/>
                </a:lnTo>
                <a:lnTo>
                  <a:pt x="474" y="4"/>
                </a:lnTo>
                <a:lnTo>
                  <a:pt x="474" y="40"/>
                </a:lnTo>
                <a:lnTo>
                  <a:pt x="474" y="40"/>
                </a:lnTo>
                <a:lnTo>
                  <a:pt x="476" y="48"/>
                </a:lnTo>
                <a:lnTo>
                  <a:pt x="480" y="54"/>
                </a:lnTo>
                <a:lnTo>
                  <a:pt x="480" y="54"/>
                </a:lnTo>
                <a:lnTo>
                  <a:pt x="486" y="60"/>
                </a:lnTo>
                <a:lnTo>
                  <a:pt x="500" y="76"/>
                </a:lnTo>
                <a:lnTo>
                  <a:pt x="506" y="86"/>
                </a:lnTo>
                <a:lnTo>
                  <a:pt x="512" y="98"/>
                </a:lnTo>
                <a:lnTo>
                  <a:pt x="516" y="110"/>
                </a:lnTo>
                <a:lnTo>
                  <a:pt x="518" y="122"/>
                </a:lnTo>
                <a:lnTo>
                  <a:pt x="518" y="122"/>
                </a:lnTo>
                <a:lnTo>
                  <a:pt x="518" y="140"/>
                </a:lnTo>
                <a:lnTo>
                  <a:pt x="514" y="158"/>
                </a:lnTo>
                <a:lnTo>
                  <a:pt x="508" y="174"/>
                </a:lnTo>
                <a:lnTo>
                  <a:pt x="500" y="190"/>
                </a:lnTo>
                <a:lnTo>
                  <a:pt x="488" y="202"/>
                </a:lnTo>
                <a:lnTo>
                  <a:pt x="474" y="214"/>
                </a:lnTo>
                <a:lnTo>
                  <a:pt x="456" y="220"/>
                </a:lnTo>
                <a:lnTo>
                  <a:pt x="446" y="222"/>
                </a:lnTo>
                <a:lnTo>
                  <a:pt x="434" y="224"/>
                </a:lnTo>
                <a:lnTo>
                  <a:pt x="434" y="224"/>
                </a:lnTo>
                <a:lnTo>
                  <a:pt x="426" y="224"/>
                </a:lnTo>
                <a:lnTo>
                  <a:pt x="418" y="222"/>
                </a:lnTo>
                <a:lnTo>
                  <a:pt x="402" y="216"/>
                </a:lnTo>
                <a:lnTo>
                  <a:pt x="388" y="204"/>
                </a:lnTo>
                <a:lnTo>
                  <a:pt x="374" y="192"/>
                </a:lnTo>
                <a:lnTo>
                  <a:pt x="364" y="176"/>
                </a:lnTo>
                <a:lnTo>
                  <a:pt x="356" y="158"/>
                </a:lnTo>
                <a:lnTo>
                  <a:pt x="350" y="140"/>
                </a:lnTo>
                <a:lnTo>
                  <a:pt x="350" y="122"/>
                </a:lnTo>
                <a:lnTo>
                  <a:pt x="350" y="122"/>
                </a:lnTo>
                <a:lnTo>
                  <a:pt x="350" y="110"/>
                </a:lnTo>
                <a:lnTo>
                  <a:pt x="354" y="98"/>
                </a:lnTo>
                <a:lnTo>
                  <a:pt x="360" y="86"/>
                </a:lnTo>
                <a:lnTo>
                  <a:pt x="368" y="76"/>
                </a:lnTo>
                <a:lnTo>
                  <a:pt x="380" y="60"/>
                </a:lnTo>
                <a:lnTo>
                  <a:pt x="386" y="54"/>
                </a:lnTo>
                <a:lnTo>
                  <a:pt x="386" y="54"/>
                </a:lnTo>
                <a:lnTo>
                  <a:pt x="390" y="48"/>
                </a:lnTo>
                <a:lnTo>
                  <a:pt x="392" y="40"/>
                </a:lnTo>
                <a:lnTo>
                  <a:pt x="392" y="4"/>
                </a:lnTo>
                <a:lnTo>
                  <a:pt x="392" y="4"/>
                </a:lnTo>
                <a:lnTo>
                  <a:pt x="392" y="0"/>
                </a:lnTo>
                <a:lnTo>
                  <a:pt x="0" y="0"/>
                </a:lnTo>
                <a:lnTo>
                  <a:pt x="0" y="0"/>
                </a:lnTo>
                <a:lnTo>
                  <a:pt x="2" y="74"/>
                </a:lnTo>
                <a:lnTo>
                  <a:pt x="8" y="144"/>
                </a:lnTo>
                <a:lnTo>
                  <a:pt x="16" y="214"/>
                </a:lnTo>
                <a:lnTo>
                  <a:pt x="28" y="284"/>
                </a:lnTo>
                <a:lnTo>
                  <a:pt x="44" y="352"/>
                </a:lnTo>
                <a:lnTo>
                  <a:pt x="64" y="418"/>
                </a:lnTo>
                <a:lnTo>
                  <a:pt x="86" y="484"/>
                </a:lnTo>
                <a:lnTo>
                  <a:pt x="110" y="548"/>
                </a:lnTo>
                <a:lnTo>
                  <a:pt x="138" y="610"/>
                </a:lnTo>
                <a:lnTo>
                  <a:pt x="170" y="670"/>
                </a:lnTo>
                <a:lnTo>
                  <a:pt x="204" y="730"/>
                </a:lnTo>
                <a:lnTo>
                  <a:pt x="240" y="786"/>
                </a:lnTo>
                <a:lnTo>
                  <a:pt x="280" y="842"/>
                </a:lnTo>
                <a:lnTo>
                  <a:pt x="322" y="896"/>
                </a:lnTo>
                <a:lnTo>
                  <a:pt x="366" y="946"/>
                </a:lnTo>
                <a:lnTo>
                  <a:pt x="412" y="994"/>
                </a:lnTo>
                <a:lnTo>
                  <a:pt x="460" y="1042"/>
                </a:lnTo>
                <a:lnTo>
                  <a:pt x="512" y="1086"/>
                </a:lnTo>
                <a:lnTo>
                  <a:pt x="564" y="1128"/>
                </a:lnTo>
                <a:lnTo>
                  <a:pt x="620" y="1166"/>
                </a:lnTo>
                <a:lnTo>
                  <a:pt x="676" y="1204"/>
                </a:lnTo>
                <a:lnTo>
                  <a:pt x="736" y="1238"/>
                </a:lnTo>
                <a:lnTo>
                  <a:pt x="796" y="1268"/>
                </a:lnTo>
                <a:lnTo>
                  <a:pt x="858" y="1296"/>
                </a:lnTo>
                <a:lnTo>
                  <a:pt x="922" y="1322"/>
                </a:lnTo>
                <a:lnTo>
                  <a:pt x="988" y="1344"/>
                </a:lnTo>
                <a:lnTo>
                  <a:pt x="1054" y="1362"/>
                </a:lnTo>
                <a:lnTo>
                  <a:pt x="1122" y="1378"/>
                </a:lnTo>
                <a:lnTo>
                  <a:pt x="1192" y="1390"/>
                </a:lnTo>
                <a:lnTo>
                  <a:pt x="1262" y="1400"/>
                </a:lnTo>
                <a:lnTo>
                  <a:pt x="1334" y="1404"/>
                </a:lnTo>
                <a:lnTo>
                  <a:pt x="1406" y="1406"/>
                </a:lnTo>
                <a:lnTo>
                  <a:pt x="1406" y="1012"/>
                </a:lnTo>
                <a:lnTo>
                  <a:pt x="1446" y="1012"/>
                </a:lnTo>
                <a:lnTo>
                  <a:pt x="1446" y="1012"/>
                </a:lnTo>
                <a:lnTo>
                  <a:pt x="1454" y="1014"/>
                </a:lnTo>
                <a:lnTo>
                  <a:pt x="1460" y="1018"/>
                </a:lnTo>
                <a:lnTo>
                  <a:pt x="1460" y="1018"/>
                </a:lnTo>
                <a:lnTo>
                  <a:pt x="1466" y="1024"/>
                </a:lnTo>
                <a:lnTo>
                  <a:pt x="1482" y="1036"/>
                </a:lnTo>
                <a:lnTo>
                  <a:pt x="1492" y="1042"/>
                </a:lnTo>
                <a:lnTo>
                  <a:pt x="1504" y="1048"/>
                </a:lnTo>
                <a:lnTo>
                  <a:pt x="1516" y="1054"/>
                </a:lnTo>
                <a:lnTo>
                  <a:pt x="1528" y="1054"/>
                </a:lnTo>
                <a:lnTo>
                  <a:pt x="1528" y="1054"/>
                </a:lnTo>
                <a:lnTo>
                  <a:pt x="1546" y="1054"/>
                </a:lnTo>
                <a:lnTo>
                  <a:pt x="1564" y="1048"/>
                </a:lnTo>
                <a:lnTo>
                  <a:pt x="1582" y="1040"/>
                </a:lnTo>
                <a:lnTo>
                  <a:pt x="1598" y="1030"/>
                </a:lnTo>
                <a:lnTo>
                  <a:pt x="1610" y="1016"/>
                </a:lnTo>
                <a:lnTo>
                  <a:pt x="1622" y="1002"/>
                </a:lnTo>
                <a:lnTo>
                  <a:pt x="1628" y="986"/>
                </a:lnTo>
                <a:lnTo>
                  <a:pt x="1630" y="978"/>
                </a:lnTo>
                <a:lnTo>
                  <a:pt x="1630" y="970"/>
                </a:lnTo>
                <a:lnTo>
                  <a:pt x="1630" y="970"/>
                </a:lnTo>
                <a:lnTo>
                  <a:pt x="1628" y="958"/>
                </a:lnTo>
                <a:lnTo>
                  <a:pt x="1626" y="948"/>
                </a:lnTo>
                <a:lnTo>
                  <a:pt x="1620" y="930"/>
                </a:lnTo>
                <a:lnTo>
                  <a:pt x="1608" y="916"/>
                </a:lnTo>
                <a:lnTo>
                  <a:pt x="1596" y="904"/>
                </a:lnTo>
                <a:lnTo>
                  <a:pt x="1580" y="896"/>
                </a:lnTo>
                <a:lnTo>
                  <a:pt x="1564" y="890"/>
                </a:lnTo>
                <a:lnTo>
                  <a:pt x="1546" y="886"/>
                </a:lnTo>
                <a:lnTo>
                  <a:pt x="1528" y="886"/>
                </a:lnTo>
                <a:lnTo>
                  <a:pt x="1528" y="886"/>
                </a:lnTo>
                <a:close/>
              </a:path>
            </a:pathLst>
          </a:custGeom>
          <a:gradFill flip="none" rotWithShape="1">
            <a:gsLst>
              <a:gs pos="44000">
                <a:srgbClr val="1F88C8"/>
              </a:gs>
              <a:gs pos="100000">
                <a:srgbClr val="00EAF6"/>
              </a:gs>
            </a:gsLst>
            <a:lin ang="17400000" scaled="0"/>
            <a:tileRect/>
          </a:gradFill>
          <a:ln w="9525" cap="flat" cmpd="sng" algn="ctr">
            <a:noFill/>
            <a:prstDash val="solid"/>
          </a:ln>
          <a:effectLst/>
        </p:spPr>
        <p:txBody>
          <a:bodyPr anchor="ctr"/>
          <a:lstStyle/>
          <a:p>
            <a:pPr algn="ctr" defTabSz="457200">
              <a:defRPr/>
            </a:pPr>
            <a:endParaRPr lang="da-DK" kern="0">
              <a:solidFill>
                <a:sysClr val="window" lastClr="FFFFFF"/>
              </a:solidFill>
              <a:latin typeface="Calibri"/>
            </a:endParaRPr>
          </a:p>
        </p:txBody>
      </p:sp>
      <p:sp>
        <p:nvSpPr>
          <p:cNvPr id="19" name="Ellipse 18"/>
          <p:cNvSpPr/>
          <p:nvPr/>
        </p:nvSpPr>
        <p:spPr bwMode="auto">
          <a:xfrm>
            <a:off x="3642991" y="6179900"/>
            <a:ext cx="4885463" cy="660639"/>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defTabSz="457200">
              <a:defRPr/>
            </a:pPr>
            <a:endParaRPr lang="da-DK" kern="0" dirty="0" err="1">
              <a:solidFill>
                <a:sysClr val="window" lastClr="FFFFFF"/>
              </a:solidFill>
              <a:latin typeface="Calibri"/>
            </a:endParaRPr>
          </a:p>
        </p:txBody>
      </p:sp>
      <p:sp>
        <p:nvSpPr>
          <p:cNvPr id="14" name="Ellipse 45"/>
          <p:cNvSpPr/>
          <p:nvPr/>
        </p:nvSpPr>
        <p:spPr bwMode="auto">
          <a:xfrm>
            <a:off x="4095751" y="1789114"/>
            <a:ext cx="3998383" cy="2238375"/>
          </a:xfrm>
          <a:prstGeom prst="ellipse">
            <a:avLst/>
          </a:prstGeom>
          <a:gradFill flip="none" rotWithShape="1">
            <a:gsLst>
              <a:gs pos="0">
                <a:srgbClr val="FFFFFF">
                  <a:lumMod val="40000"/>
                  <a:lumOff val="60000"/>
                  <a:alpha val="0"/>
                </a:srgbClr>
              </a:gs>
              <a:gs pos="100000">
                <a:srgbClr val="FFFCF9">
                  <a:alpha val="60000"/>
                </a:srgbClr>
              </a:gs>
              <a:gs pos="100000">
                <a:srgbClr val="FFFCF9">
                  <a:alpha val="34000"/>
                </a:srgbClr>
              </a:gs>
            </a:gsLst>
            <a:lin ang="16200000" scaled="0"/>
            <a:tileRect/>
          </a:gradFill>
          <a:ln w="9525" cap="flat" cmpd="sng" algn="ctr">
            <a:noFill/>
            <a:prstDash val="solid"/>
          </a:ln>
          <a:effectLst/>
        </p:spPr>
        <p:txBody>
          <a:bodyPr anchor="ctr"/>
          <a:lstStyle/>
          <a:p>
            <a:pPr algn="ctr" defTabSz="457200">
              <a:defRPr/>
            </a:pPr>
            <a:endParaRPr lang="da-DK" kern="0" dirty="0">
              <a:solidFill>
                <a:sysClr val="window" lastClr="FFFFFF"/>
              </a:solidFill>
              <a:latin typeface="Calibri"/>
            </a:endParaRPr>
          </a:p>
        </p:txBody>
      </p:sp>
      <p:sp>
        <p:nvSpPr>
          <p:cNvPr id="3086" name="Rektangel 49"/>
          <p:cNvSpPr>
            <a:spLocks noChangeArrowheads="1"/>
          </p:cNvSpPr>
          <p:nvPr/>
        </p:nvSpPr>
        <p:spPr bwMode="auto">
          <a:xfrm>
            <a:off x="6284591" y="2886102"/>
            <a:ext cx="2626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hangingPunct="1"/>
            <a:r>
              <a:rPr lang="fr-CH" altLang="fr-FR" sz="2400" b="1" noProof="1" smtClean="0">
                <a:solidFill>
                  <a:srgbClr val="FFFFFF"/>
                </a:solidFill>
                <a:latin typeface="+mn-lt"/>
                <a:cs typeface="Arial" pitchFamily="34" charset="0"/>
              </a:rPr>
              <a:t>Commitment</a:t>
            </a:r>
            <a:r>
              <a:rPr lang="fr-CH" altLang="fr-FR" sz="2400" noProof="1" smtClean="0">
                <a:solidFill>
                  <a:srgbClr val="FFFFFF"/>
                </a:solidFill>
                <a:latin typeface="Calibri" pitchFamily="34" charset="0"/>
                <a:cs typeface="Arial" pitchFamily="34" charset="0"/>
              </a:rPr>
              <a:t> </a:t>
            </a:r>
            <a:endParaRPr lang="da-DK" altLang="fr-FR" sz="2400" dirty="0">
              <a:solidFill>
                <a:srgbClr val="FFFFFF"/>
              </a:solidFill>
              <a:cs typeface="Arial" pitchFamily="34" charset="0"/>
            </a:endParaRPr>
          </a:p>
        </p:txBody>
      </p:sp>
      <p:sp>
        <p:nvSpPr>
          <p:cNvPr id="3087" name="Rektangel 50"/>
          <p:cNvSpPr>
            <a:spLocks noChangeArrowheads="1"/>
          </p:cNvSpPr>
          <p:nvPr/>
        </p:nvSpPr>
        <p:spPr bwMode="auto">
          <a:xfrm>
            <a:off x="3322237" y="2612736"/>
            <a:ext cx="28301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hangingPunct="1"/>
            <a:r>
              <a:rPr lang="fr-CH" altLang="fr-FR" sz="2200" b="1" noProof="1" smtClean="0">
                <a:solidFill>
                  <a:schemeClr val="tx2"/>
                </a:solidFill>
                <a:latin typeface="+mn-lt"/>
                <a:cs typeface="Arial" pitchFamily="34" charset="0"/>
              </a:rPr>
              <a:t>Open </a:t>
            </a:r>
          </a:p>
          <a:p>
            <a:pPr algn="ctr" defTabSz="457200" eaLnBrk="1" hangingPunct="1"/>
            <a:r>
              <a:rPr lang="fr-CH" altLang="fr-FR" sz="2200" b="1" noProof="1" smtClean="0">
                <a:solidFill>
                  <a:schemeClr val="tx2"/>
                </a:solidFill>
                <a:latin typeface="+mn-lt"/>
                <a:cs typeface="Arial" pitchFamily="34" charset="0"/>
              </a:rPr>
              <a:t>Communication</a:t>
            </a:r>
            <a:r>
              <a:rPr lang="fr-CH" altLang="fr-FR" sz="2200" noProof="1" smtClean="0">
                <a:solidFill>
                  <a:schemeClr val="tx2"/>
                </a:solidFill>
                <a:latin typeface="+mn-lt"/>
                <a:cs typeface="Arial" pitchFamily="34" charset="0"/>
              </a:rPr>
              <a:t> </a:t>
            </a:r>
            <a:endParaRPr lang="da-DK" altLang="fr-FR" sz="2200" dirty="0">
              <a:solidFill>
                <a:schemeClr val="tx2"/>
              </a:solidFill>
              <a:latin typeface="+mn-lt"/>
              <a:cs typeface="Arial" pitchFamily="34" charset="0"/>
            </a:endParaRPr>
          </a:p>
        </p:txBody>
      </p:sp>
      <p:sp>
        <p:nvSpPr>
          <p:cNvPr id="3088" name="Rektangel 55"/>
          <p:cNvSpPr>
            <a:spLocks noChangeArrowheads="1"/>
          </p:cNvSpPr>
          <p:nvPr/>
        </p:nvSpPr>
        <p:spPr bwMode="auto">
          <a:xfrm>
            <a:off x="6523566" y="4561055"/>
            <a:ext cx="2103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hangingPunct="1"/>
            <a:r>
              <a:rPr lang="fr-CH" altLang="fr-FR" sz="2400" b="1" noProof="1" smtClean="0">
                <a:solidFill>
                  <a:schemeClr val="tx2"/>
                </a:solidFill>
                <a:latin typeface="+mn-lt"/>
                <a:cs typeface="Arial" pitchFamily="34" charset="0"/>
              </a:rPr>
              <a:t>Trust</a:t>
            </a:r>
            <a:r>
              <a:rPr lang="fr-CH" altLang="fr-FR" sz="2400" noProof="1" smtClean="0">
                <a:solidFill>
                  <a:srgbClr val="00648C"/>
                </a:solidFill>
                <a:latin typeface="Calibri" pitchFamily="34" charset="0"/>
                <a:cs typeface="Arial" pitchFamily="34" charset="0"/>
              </a:rPr>
              <a:t> </a:t>
            </a:r>
            <a:endParaRPr lang="da-DK" altLang="fr-FR" sz="2400" dirty="0">
              <a:solidFill>
                <a:srgbClr val="00648C"/>
              </a:solidFill>
              <a:cs typeface="Arial" pitchFamily="34" charset="0"/>
            </a:endParaRPr>
          </a:p>
        </p:txBody>
      </p:sp>
      <p:sp>
        <p:nvSpPr>
          <p:cNvPr id="3089" name="Rektangel 56"/>
          <p:cNvSpPr>
            <a:spLocks noChangeArrowheads="1"/>
          </p:cNvSpPr>
          <p:nvPr/>
        </p:nvSpPr>
        <p:spPr bwMode="auto">
          <a:xfrm>
            <a:off x="3957449" y="4456184"/>
            <a:ext cx="21039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hangingPunct="1"/>
            <a:r>
              <a:rPr lang="fr-CH" altLang="fr-FR" sz="2400" b="1" noProof="1" smtClean="0">
                <a:solidFill>
                  <a:srgbClr val="FFFFFF"/>
                </a:solidFill>
                <a:latin typeface="+mn-lt"/>
                <a:cs typeface="Arial" pitchFamily="34" charset="0"/>
              </a:rPr>
              <a:t>Honest Feedback</a:t>
            </a:r>
            <a:r>
              <a:rPr lang="fr-CH" altLang="fr-FR" sz="2400" noProof="1" smtClean="0">
                <a:solidFill>
                  <a:srgbClr val="FFFFFF"/>
                </a:solidFill>
                <a:latin typeface="+mn-lt"/>
                <a:cs typeface="Arial" pitchFamily="34" charset="0"/>
              </a:rPr>
              <a:t> </a:t>
            </a:r>
            <a:endParaRPr lang="da-DK" altLang="fr-FR" sz="2400" dirty="0">
              <a:solidFill>
                <a:srgbClr val="FFFFFF"/>
              </a:solidFill>
              <a:latin typeface="+mn-lt"/>
              <a:cs typeface="Arial" pitchFamily="34" charset="0"/>
            </a:endParaRPr>
          </a:p>
        </p:txBody>
      </p:sp>
      <p:sp>
        <p:nvSpPr>
          <p:cNvPr id="16" name="Title 1"/>
          <p:cNvSpPr txBox="1">
            <a:spLocks/>
          </p:cNvSpPr>
          <p:nvPr/>
        </p:nvSpPr>
        <p:spPr>
          <a:xfrm>
            <a:off x="575016" y="346165"/>
            <a:ext cx="10972800" cy="9144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t> </a:t>
            </a:r>
            <a:r>
              <a:rPr lang="en-US" sz="3600" dirty="0" smtClean="0"/>
              <a:t>  </a:t>
            </a:r>
            <a:r>
              <a:rPr lang="en-US" sz="2800" b="1" dirty="0" smtClean="0">
                <a:solidFill>
                  <a:srgbClr val="FF0000"/>
                </a:solidFill>
              </a:rPr>
              <a:t>Ingredients to make it work…</a:t>
            </a:r>
            <a:endParaRPr lang="en-US" sz="2800" b="1" dirty="0">
              <a:solidFill>
                <a:srgbClr val="FF0000"/>
              </a:solidFill>
            </a:endParaRPr>
          </a:p>
        </p:txBody>
      </p:sp>
      <p:sp>
        <p:nvSpPr>
          <p:cNvPr id="2" name="Footer Placeholder 1"/>
          <p:cNvSpPr>
            <a:spLocks noGrp="1"/>
          </p:cNvSpPr>
          <p:nvPr>
            <p:ph type="ftr" sz="quarter" idx="11"/>
          </p:nvPr>
        </p:nvSpPr>
        <p:spPr/>
        <p:txBody>
          <a:bodyPr/>
          <a:lstStyle/>
          <a:p>
            <a:r>
              <a:rPr lang="en-US" dirty="0" smtClean="0">
                <a:solidFill>
                  <a:srgbClr val="005776">
                    <a:tint val="75000"/>
                  </a:srgbClr>
                </a:solidFill>
              </a:rPr>
              <a:t>© Catalyst 2014</a:t>
            </a:r>
            <a:endParaRPr lang="en-US" dirty="0">
              <a:solidFill>
                <a:srgbClr val="005776">
                  <a:tint val="75000"/>
                </a:srgbClr>
              </a:solidFill>
            </a:endParaRPr>
          </a:p>
        </p:txBody>
      </p:sp>
    </p:spTree>
    <p:extLst>
      <p:ext uri="{BB962C8B-B14F-4D97-AF65-F5344CB8AC3E}">
        <p14:creationId xmlns:p14="http://schemas.microsoft.com/office/powerpoint/2010/main" val="2447240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87"/>
                                        </p:tgtEl>
                                        <p:attrNameLst>
                                          <p:attrName>style.visibility</p:attrName>
                                        </p:attrNameLst>
                                      </p:cBhvr>
                                      <p:to>
                                        <p:strVal val="visible"/>
                                      </p:to>
                                    </p:set>
                                    <p:anim calcmode="lin" valueType="num">
                                      <p:cBhvr additive="base">
                                        <p:cTn id="7" dur="500"/>
                                        <p:tgtEl>
                                          <p:spTgt spid="3087"/>
                                        </p:tgtEl>
                                        <p:attrNameLst>
                                          <p:attrName>ppt_x</p:attrName>
                                        </p:attrNameLst>
                                      </p:cBhvr>
                                      <p:tavLst>
                                        <p:tav tm="0">
                                          <p:val>
                                            <p:strVal val="#ppt_x-#ppt_w*1.125000"/>
                                          </p:val>
                                        </p:tav>
                                        <p:tav tm="100000">
                                          <p:val>
                                            <p:strVal val="#ppt_x"/>
                                          </p:val>
                                        </p:tav>
                                      </p:tavLst>
                                    </p:anim>
                                    <p:animEffect transition="in" filter="wipe(right)">
                                      <p:cBhvr>
                                        <p:cTn id="8" dur="500"/>
                                        <p:tgtEl>
                                          <p:spTgt spid="308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3086"/>
                                        </p:tgtEl>
                                        <p:attrNameLst>
                                          <p:attrName>style.visibility</p:attrName>
                                        </p:attrNameLst>
                                      </p:cBhvr>
                                      <p:to>
                                        <p:strVal val="visible"/>
                                      </p:to>
                                    </p:set>
                                    <p:anim calcmode="lin" valueType="num">
                                      <p:cBhvr additive="base">
                                        <p:cTn id="13" dur="500"/>
                                        <p:tgtEl>
                                          <p:spTgt spid="3086"/>
                                        </p:tgtEl>
                                        <p:attrNameLst>
                                          <p:attrName>ppt_x</p:attrName>
                                        </p:attrNameLst>
                                      </p:cBhvr>
                                      <p:tavLst>
                                        <p:tav tm="0">
                                          <p:val>
                                            <p:strVal val="#ppt_x+#ppt_w*1.125000"/>
                                          </p:val>
                                        </p:tav>
                                        <p:tav tm="100000">
                                          <p:val>
                                            <p:strVal val="#ppt_x"/>
                                          </p:val>
                                        </p:tav>
                                      </p:tavLst>
                                    </p:anim>
                                    <p:animEffect transition="in" filter="wipe(left)">
                                      <p:cBhvr>
                                        <p:cTn id="14" dur="500"/>
                                        <p:tgtEl>
                                          <p:spTgt spid="308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089"/>
                                        </p:tgtEl>
                                        <p:attrNameLst>
                                          <p:attrName>style.visibility</p:attrName>
                                        </p:attrNameLst>
                                      </p:cBhvr>
                                      <p:to>
                                        <p:strVal val="visible"/>
                                      </p:to>
                                    </p:set>
                                    <p:anim calcmode="lin" valueType="num">
                                      <p:cBhvr additive="base">
                                        <p:cTn id="19" dur="500"/>
                                        <p:tgtEl>
                                          <p:spTgt spid="3089"/>
                                        </p:tgtEl>
                                        <p:attrNameLst>
                                          <p:attrName>ppt_y</p:attrName>
                                        </p:attrNameLst>
                                      </p:cBhvr>
                                      <p:tavLst>
                                        <p:tav tm="0">
                                          <p:val>
                                            <p:strVal val="#ppt_y+#ppt_h*1.125000"/>
                                          </p:val>
                                        </p:tav>
                                        <p:tav tm="100000">
                                          <p:val>
                                            <p:strVal val="#ppt_y"/>
                                          </p:val>
                                        </p:tav>
                                      </p:tavLst>
                                    </p:anim>
                                    <p:animEffect transition="in" filter="wipe(up)">
                                      <p:cBhvr>
                                        <p:cTn id="20" dur="500"/>
                                        <p:tgtEl>
                                          <p:spTgt spid="308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088"/>
                                        </p:tgtEl>
                                        <p:attrNameLst>
                                          <p:attrName>style.visibility</p:attrName>
                                        </p:attrNameLst>
                                      </p:cBhvr>
                                      <p:to>
                                        <p:strVal val="visible"/>
                                      </p:to>
                                    </p:set>
                                    <p:anim calcmode="lin" valueType="num">
                                      <p:cBhvr additive="base">
                                        <p:cTn id="25" dur="500"/>
                                        <p:tgtEl>
                                          <p:spTgt spid="3088"/>
                                        </p:tgtEl>
                                        <p:attrNameLst>
                                          <p:attrName>ppt_y</p:attrName>
                                        </p:attrNameLst>
                                      </p:cBhvr>
                                      <p:tavLst>
                                        <p:tav tm="0">
                                          <p:val>
                                            <p:strVal val="#ppt_y+#ppt_h*1.125000"/>
                                          </p:val>
                                        </p:tav>
                                        <p:tav tm="100000">
                                          <p:val>
                                            <p:strVal val="#ppt_y"/>
                                          </p:val>
                                        </p:tav>
                                      </p:tavLst>
                                    </p:anim>
                                    <p:animEffect transition="in" filter="wipe(up)">
                                      <p:cBhvr>
                                        <p:cTn id="26" dur="5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p:bldP spid="3087" grpId="0"/>
      <p:bldP spid="3088" grpId="0"/>
      <p:bldP spid="30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t>© Catalyst 2018</a:t>
            </a:r>
            <a:endParaRPr lang="en-US" dirty="0"/>
          </a:p>
        </p:txBody>
      </p:sp>
      <p:sp>
        <p:nvSpPr>
          <p:cNvPr id="3" name="Slide Number Placeholder 2"/>
          <p:cNvSpPr>
            <a:spLocks noGrp="1"/>
          </p:cNvSpPr>
          <p:nvPr>
            <p:ph type="sldNum" sz="quarter" idx="11"/>
          </p:nvPr>
        </p:nvSpPr>
        <p:spPr/>
        <p:txBody>
          <a:bodyPr/>
          <a:lstStyle/>
          <a:p>
            <a:fld id="{A393037D-CE80-8540-97A4-37B1D80F1EA8}" type="slidenum">
              <a:rPr lang="en-US" smtClean="0"/>
              <a:pPr/>
              <a:t>19</a:t>
            </a:fld>
            <a:endParaRPr lang="en-US"/>
          </a:p>
        </p:txBody>
      </p:sp>
      <p:sp>
        <p:nvSpPr>
          <p:cNvPr id="10" name="Title 9"/>
          <p:cNvSpPr>
            <a:spLocks noGrp="1"/>
          </p:cNvSpPr>
          <p:nvPr>
            <p:ph type="title"/>
          </p:nvPr>
        </p:nvSpPr>
        <p:spPr/>
        <p:txBody>
          <a:bodyPr/>
          <a:lstStyle/>
          <a:p>
            <a:r>
              <a:rPr lang="en-US" dirty="0" smtClean="0"/>
              <a:t>Q&amp;A</a:t>
            </a:r>
            <a:endParaRPr lang="en-US" dirty="0"/>
          </a:p>
        </p:txBody>
      </p:sp>
      <p:sp>
        <p:nvSpPr>
          <p:cNvPr id="15" name="Text Placeholder 14"/>
          <p:cNvSpPr>
            <a:spLocks noGrp="1"/>
          </p:cNvSpPr>
          <p:nvPr>
            <p:ph type="body" sz="quarter" idx="4294967295"/>
          </p:nvPr>
        </p:nvSpPr>
        <p:spPr>
          <a:xfrm>
            <a:off x="965200" y="5925916"/>
            <a:ext cx="10261600" cy="548240"/>
          </a:xfrm>
        </p:spPr>
        <p:txBody>
          <a:bodyPr/>
          <a:lstStyle/>
          <a:p>
            <a:pPr marL="11112" indent="0" algn="ctr">
              <a:buNone/>
            </a:pPr>
            <a:r>
              <a:rPr lang="en-US" dirty="0" smtClean="0"/>
              <a:t>Allyson Zimmermann, @</a:t>
            </a:r>
            <a:r>
              <a:rPr lang="en-US" dirty="0" err="1" smtClean="0"/>
              <a:t>AllyZimmermann</a:t>
            </a:r>
            <a:r>
              <a:rPr lang="en-US" dirty="0" smtClean="0"/>
              <a:t>, AZimmermann@Catalyst.org</a:t>
            </a:r>
            <a:endParaRPr lang="en-US" dirty="0"/>
          </a:p>
        </p:txBody>
      </p:sp>
    </p:spTree>
    <p:extLst>
      <p:ext uri="{BB962C8B-B14F-4D97-AF65-F5344CB8AC3E}">
        <p14:creationId xmlns:p14="http://schemas.microsoft.com/office/powerpoint/2010/main" val="157927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atin typeface="Arial" panose="020B0604020202020204" pitchFamily="34" charset="0"/>
                <a:cs typeface="Arial" panose="020B0604020202020204" pitchFamily="34" charset="0"/>
              </a:rPr>
              <a:t>© Catalyst 2018</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7F267932-05D5-1E44-8B3C-749E19B791B4}" type="slidenum">
              <a:rPr lang="en-US" smtClean="0">
                <a:latin typeface="Arial" panose="020B0604020202020204" pitchFamily="34" charset="0"/>
                <a:cs typeface="Arial" panose="020B0604020202020204" pitchFamily="34" charset="0"/>
              </a:rPr>
              <a:t>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545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©Catalyst 2017</a:t>
            </a:r>
            <a:endParaRPr lang="en-US" dirty="0"/>
          </a:p>
        </p:txBody>
      </p:sp>
      <p:sp>
        <p:nvSpPr>
          <p:cNvPr id="4" name="Slide Number Placeholder 3"/>
          <p:cNvSpPr>
            <a:spLocks noGrp="1"/>
          </p:cNvSpPr>
          <p:nvPr>
            <p:ph type="sldNum" sz="quarter" idx="11"/>
          </p:nvPr>
        </p:nvSpPr>
        <p:spPr/>
        <p:txBody>
          <a:bodyPr/>
          <a:lstStyle/>
          <a:p>
            <a:fld id="{A73C44F1-B46B-3F47-90F5-00EF09D4F6D3}" type="slidenum">
              <a:rPr lang="en-US" smtClean="0"/>
              <a:pPr/>
              <a:t>20</a:t>
            </a:fld>
            <a:endParaRPr lang="en-US" dirty="0"/>
          </a:p>
        </p:txBody>
      </p:sp>
    </p:spTree>
    <p:extLst>
      <p:ext uri="{BB962C8B-B14F-4D97-AF65-F5344CB8AC3E}">
        <p14:creationId xmlns:p14="http://schemas.microsoft.com/office/powerpoint/2010/main" val="201641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5000" y="1"/>
            <a:ext cx="10972800" cy="1417639"/>
          </a:xfrm>
        </p:spPr>
        <p:txBody>
          <a:bodyPr>
            <a:normAutofit/>
          </a:bodyPr>
          <a:lstStyle/>
          <a:p>
            <a:r>
              <a:rPr lang="en-US" sz="2700" dirty="0">
                <a:solidFill>
                  <a:schemeClr val="tx1"/>
                </a:solidFill>
              </a:rPr>
              <a:t/>
            </a:r>
            <a:br>
              <a:rPr lang="en-US" sz="2700" dirty="0">
                <a:solidFill>
                  <a:schemeClr val="tx1"/>
                </a:solidFill>
              </a:rPr>
            </a:br>
            <a:r>
              <a:rPr lang="en-US" sz="2700" dirty="0" smtClean="0">
                <a:solidFill>
                  <a:schemeClr val="tx1"/>
                </a:solidFill>
              </a:rPr>
              <a:t>  Catalyst </a:t>
            </a:r>
            <a:r>
              <a:rPr lang="en-US" sz="2700" dirty="0">
                <a:solidFill>
                  <a:schemeClr val="tx1"/>
                </a:solidFill>
              </a:rPr>
              <a:t>Global Research –</a:t>
            </a:r>
            <a:br>
              <a:rPr lang="en-US" sz="2700" dirty="0">
                <a:solidFill>
                  <a:schemeClr val="tx1"/>
                </a:solidFill>
              </a:rPr>
            </a:br>
            <a:r>
              <a:rPr lang="en-US" sz="2700" dirty="0" smtClean="0">
                <a:solidFill>
                  <a:schemeClr val="tx1"/>
                </a:solidFill>
              </a:rPr>
              <a:t>  High </a:t>
            </a:r>
            <a:r>
              <a:rPr lang="en-US" sz="2700" dirty="0">
                <a:solidFill>
                  <a:schemeClr val="tx1"/>
                </a:solidFill>
              </a:rPr>
              <a:t>Potentials Study </a:t>
            </a:r>
          </a:p>
        </p:txBody>
      </p:sp>
      <p:pic>
        <p:nvPicPr>
          <p:cNvPr id="7" name="Picture 6" descr="glass-ceiling.jpg"/>
          <p:cNvPicPr>
            <a:picLocks noChangeAspect="1"/>
          </p:cNvPicPr>
          <p:nvPr/>
        </p:nvPicPr>
        <p:blipFill>
          <a:blip r:embed="rId3"/>
          <a:stretch>
            <a:fillRect/>
          </a:stretch>
        </p:blipFill>
        <p:spPr>
          <a:xfrm>
            <a:off x="897520" y="3287977"/>
            <a:ext cx="3994344" cy="19871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leakypipeline.jpg"/>
          <p:cNvPicPr>
            <a:picLocks noChangeAspect="1"/>
          </p:cNvPicPr>
          <p:nvPr/>
        </p:nvPicPr>
        <p:blipFill>
          <a:blip r:embed="rId4">
            <a:clrChange>
              <a:clrFrom>
                <a:srgbClr val="FFFFFF"/>
              </a:clrFrom>
              <a:clrTo>
                <a:srgbClr val="FFFFFF">
                  <a:alpha val="0"/>
                </a:srgbClr>
              </a:clrTo>
            </a:clrChange>
          </a:blip>
          <a:stretch>
            <a:fillRect/>
          </a:stretch>
        </p:blipFill>
        <p:spPr>
          <a:xfrm>
            <a:off x="4587064" y="4106021"/>
            <a:ext cx="4013869" cy="20661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69710"/>
          <a:stretch/>
        </p:blipFill>
        <p:spPr bwMode="auto">
          <a:xfrm>
            <a:off x="1946366" y="1417639"/>
            <a:ext cx="8164285" cy="1249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73632">
            <a:off x="8222069" y="2857375"/>
            <a:ext cx="2527300" cy="28483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05416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Text Box 3"/>
          <p:cNvSpPr txBox="1">
            <a:spLocks noChangeArrowheads="1"/>
          </p:cNvSpPr>
          <p:nvPr/>
        </p:nvSpPr>
        <p:spPr bwMode="auto">
          <a:xfrm>
            <a:off x="1087335" y="1478366"/>
            <a:ext cx="10070292" cy="2259080"/>
          </a:xfrm>
          <a:prstGeom prst="rect">
            <a:avLst/>
          </a:prstGeom>
          <a:noFill/>
          <a:ln w="9525">
            <a:noFill/>
            <a:miter lim="800000"/>
            <a:headEnd/>
            <a:tailEnd/>
          </a:ln>
          <a:effectLst/>
        </p:spPr>
        <p:txBody>
          <a:bodyPr wrap="square">
            <a:spAutoFit/>
          </a:bodyPr>
          <a:lstStyle/>
          <a:p>
            <a:pPr algn="ctr">
              <a:lnSpc>
                <a:spcPct val="80000"/>
              </a:lnSpc>
              <a:buClr>
                <a:schemeClr val="hlink"/>
              </a:buClr>
              <a:tabLst>
                <a:tab pos="5486400" algn="l"/>
              </a:tabLst>
            </a:pPr>
            <a:endParaRPr lang="en-US" sz="2200" dirty="0" smtClean="0">
              <a:solidFill>
                <a:srgbClr val="005776"/>
              </a:solidFill>
              <a:cs typeface="Arial" pitchFamily="34" charset="0"/>
            </a:endParaRPr>
          </a:p>
          <a:p>
            <a:pPr algn="ctr">
              <a:lnSpc>
                <a:spcPct val="80000"/>
              </a:lnSpc>
              <a:buClr>
                <a:schemeClr val="hlink"/>
              </a:buClr>
              <a:tabLst>
                <a:tab pos="5486400" algn="l"/>
              </a:tabLst>
            </a:pPr>
            <a:r>
              <a:rPr lang="en-US" sz="2200" dirty="0" smtClean="0">
                <a:cs typeface="Arial" pitchFamily="34" charset="0"/>
              </a:rPr>
              <a:t>How </a:t>
            </a:r>
            <a:r>
              <a:rPr lang="en-US" sz="2200" dirty="0">
                <a:cs typeface="Arial" pitchFamily="34" charset="0"/>
              </a:rPr>
              <a:t>many of you have tapped a friend or close colleague </a:t>
            </a:r>
            <a:endParaRPr lang="en-US" sz="2200" dirty="0" smtClean="0">
              <a:cs typeface="Arial" pitchFamily="34" charset="0"/>
            </a:endParaRPr>
          </a:p>
          <a:p>
            <a:pPr algn="ctr">
              <a:lnSpc>
                <a:spcPct val="80000"/>
              </a:lnSpc>
              <a:buClr>
                <a:schemeClr val="hlink"/>
              </a:buClr>
              <a:tabLst>
                <a:tab pos="5486400" algn="l"/>
              </a:tabLst>
            </a:pPr>
            <a:r>
              <a:rPr lang="en-US" sz="2200" dirty="0" smtClean="0">
                <a:cs typeface="Arial" pitchFamily="34" charset="0"/>
              </a:rPr>
              <a:t>to </a:t>
            </a:r>
            <a:r>
              <a:rPr lang="en-US" sz="2200" dirty="0">
                <a:cs typeface="Arial" pitchFamily="34" charset="0"/>
              </a:rPr>
              <a:t>assist with </a:t>
            </a:r>
            <a:r>
              <a:rPr lang="en-US" sz="2200" dirty="0" smtClean="0">
                <a:cs typeface="Arial" pitchFamily="34" charset="0"/>
              </a:rPr>
              <a:t>a work assignment and/or project?</a:t>
            </a:r>
          </a:p>
          <a:p>
            <a:pPr algn="ctr">
              <a:lnSpc>
                <a:spcPct val="80000"/>
              </a:lnSpc>
              <a:buClr>
                <a:schemeClr val="hlink"/>
              </a:buClr>
              <a:tabLst>
                <a:tab pos="5486400" algn="l"/>
              </a:tabLst>
            </a:pPr>
            <a:endParaRPr lang="en-US" sz="2200" dirty="0" smtClean="0">
              <a:cs typeface="Arial" pitchFamily="34" charset="0"/>
            </a:endParaRPr>
          </a:p>
          <a:p>
            <a:pPr algn="ctr">
              <a:lnSpc>
                <a:spcPct val="80000"/>
              </a:lnSpc>
              <a:buClr>
                <a:schemeClr val="hlink"/>
              </a:buClr>
              <a:tabLst>
                <a:tab pos="5486400" algn="l"/>
              </a:tabLst>
            </a:pPr>
            <a:r>
              <a:rPr lang="en-US" sz="2200" dirty="0" smtClean="0">
                <a:cs typeface="Arial" pitchFamily="34" charset="0"/>
              </a:rPr>
              <a:t>How many of you have actively sought out someone to guide you </a:t>
            </a:r>
          </a:p>
          <a:p>
            <a:pPr algn="ctr">
              <a:lnSpc>
                <a:spcPct val="80000"/>
              </a:lnSpc>
              <a:buClr>
                <a:schemeClr val="hlink"/>
              </a:buClr>
              <a:tabLst>
                <a:tab pos="5486400" algn="l"/>
              </a:tabLst>
            </a:pPr>
            <a:r>
              <a:rPr lang="en-US" sz="2200" dirty="0" smtClean="0">
                <a:cs typeface="Arial" pitchFamily="34" charset="0"/>
              </a:rPr>
              <a:t>with your career options?</a:t>
            </a:r>
          </a:p>
          <a:p>
            <a:pPr algn="ctr">
              <a:lnSpc>
                <a:spcPct val="80000"/>
              </a:lnSpc>
              <a:buClr>
                <a:schemeClr val="hlink"/>
              </a:buClr>
              <a:tabLst>
                <a:tab pos="5486400" algn="l"/>
              </a:tabLst>
            </a:pPr>
            <a:endParaRPr lang="en-US" sz="2200" dirty="0" smtClean="0">
              <a:solidFill>
                <a:srgbClr val="005776"/>
              </a:solidFill>
              <a:cs typeface="Arial" pitchFamily="34" charset="0"/>
            </a:endParaRPr>
          </a:p>
          <a:p>
            <a:pPr algn="ctr">
              <a:lnSpc>
                <a:spcPct val="80000"/>
              </a:lnSpc>
              <a:buClr>
                <a:schemeClr val="hlink"/>
              </a:buClr>
              <a:tabLst>
                <a:tab pos="5486400" algn="l"/>
              </a:tabLst>
            </a:pPr>
            <a:endParaRPr lang="en-US" sz="2200" dirty="0" smtClean="0">
              <a:solidFill>
                <a:srgbClr val="005776"/>
              </a:solidFill>
              <a:cs typeface="Arial" pitchFamily="34" charset="0"/>
            </a:endParaRPr>
          </a:p>
        </p:txBody>
      </p:sp>
      <p:sp>
        <p:nvSpPr>
          <p:cNvPr id="11" name="Rectangle 2"/>
          <p:cNvSpPr>
            <a:spLocks noGrp="1" noChangeArrowheads="1"/>
          </p:cNvSpPr>
          <p:nvPr>
            <p:ph type="title"/>
          </p:nvPr>
        </p:nvSpPr>
        <p:spPr>
          <a:xfrm>
            <a:off x="570270" y="1"/>
            <a:ext cx="10808929" cy="1238865"/>
          </a:xfrm>
        </p:spPr>
        <p:txBody>
          <a:bodyPr>
            <a:normAutofit fontScale="90000"/>
          </a:bodyPr>
          <a:lstStyle/>
          <a:p>
            <a:r>
              <a:rPr lang="en-US" sz="3600" b="1" dirty="0" smtClean="0">
                <a:latin typeface="Avenir LT 35 Light" panose="020B0303020000020003" pitchFamily="34" charset="0"/>
              </a:rPr>
              <a:t/>
            </a:r>
            <a:br>
              <a:rPr lang="en-US" sz="3600" b="1" dirty="0" smtClean="0">
                <a:latin typeface="Avenir LT 35 Light" panose="020B0303020000020003" pitchFamily="34" charset="0"/>
              </a:rPr>
            </a:br>
            <a:r>
              <a:rPr lang="en-US" sz="3600" dirty="0">
                <a:latin typeface="Avenir LT 35 Light" panose="020B0303020000020003" pitchFamily="34" charset="0"/>
              </a:rPr>
              <a:t> </a:t>
            </a:r>
            <a:r>
              <a:rPr lang="en-US" sz="3600" dirty="0" smtClean="0">
                <a:latin typeface="Avenir LT 35 Light" panose="020B0303020000020003" pitchFamily="34" charset="0"/>
              </a:rPr>
              <a:t>  </a:t>
            </a:r>
            <a:r>
              <a:rPr lang="en-US" sz="2700" b="1" dirty="0" smtClean="0">
                <a:solidFill>
                  <a:srgbClr val="FF0000"/>
                </a:solidFill>
                <a:latin typeface="Avenir LT 35 Light" panose="020B0303020000020003" pitchFamily="34" charset="0"/>
              </a:rPr>
              <a:t>Mentoring </a:t>
            </a:r>
            <a:r>
              <a:rPr lang="en-US" sz="2700" b="1" dirty="0">
                <a:solidFill>
                  <a:srgbClr val="FF0000"/>
                </a:solidFill>
                <a:latin typeface="Avenir LT 35 Light" panose="020B0303020000020003" pitchFamily="34" charset="0"/>
              </a:rPr>
              <a:t>Pulse </a:t>
            </a:r>
            <a:r>
              <a:rPr lang="en-US" sz="2700" b="1" dirty="0" smtClean="0">
                <a:solidFill>
                  <a:srgbClr val="FF0000"/>
                </a:solidFill>
                <a:latin typeface="Avenir LT 35 Light" panose="020B0303020000020003" pitchFamily="34" charset="0"/>
              </a:rPr>
              <a:t>Check:</a:t>
            </a:r>
            <a:r>
              <a:rPr lang="en-US" sz="2700" b="1" dirty="0">
                <a:solidFill>
                  <a:srgbClr val="FF0000"/>
                </a:solidFill>
                <a:latin typeface="Avenir LT 35 Light" panose="020B0303020000020003" pitchFamily="34" charset="0"/>
              </a:rPr>
              <a:t/>
            </a:r>
            <a:br>
              <a:rPr lang="en-US" sz="2700" b="1" dirty="0">
                <a:solidFill>
                  <a:srgbClr val="FF0000"/>
                </a:solidFill>
                <a:latin typeface="Avenir LT 35 Light" panose="020B0303020000020003" pitchFamily="34" charset="0"/>
              </a:rPr>
            </a:br>
            <a:endParaRPr lang="en-US" sz="2700" b="1" dirty="0">
              <a:solidFill>
                <a:srgbClr val="FF0000"/>
              </a:solidFill>
              <a:latin typeface="Avenir LT 35 Light" panose="020B0303020000020003" pitchFamily="34" charset="0"/>
            </a:endParaRPr>
          </a:p>
        </p:txBody>
      </p:sp>
      <p:pic>
        <p:nvPicPr>
          <p:cNvPr id="3" name="Picture 2" descr="iStock_000005911836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410" y="3477062"/>
            <a:ext cx="5372191" cy="2681350"/>
          </a:xfrm>
          <a:prstGeom prst="rect">
            <a:avLst/>
          </a:prstGeom>
        </p:spPr>
      </p:pic>
      <p:sp>
        <p:nvSpPr>
          <p:cNvPr id="2" name="Slide Number Placeholder 1"/>
          <p:cNvSpPr>
            <a:spLocks noGrp="1"/>
          </p:cNvSpPr>
          <p:nvPr>
            <p:ph type="sldNum" sz="quarter" idx="4294967295"/>
          </p:nvPr>
        </p:nvSpPr>
        <p:spPr>
          <a:xfrm>
            <a:off x="12396651" y="6419118"/>
            <a:ext cx="1528354" cy="1196527"/>
          </a:xfrm>
          <a:prstGeom prst="rect">
            <a:avLst/>
          </a:prstGeom>
        </p:spPr>
        <p:txBody>
          <a:bodyPr/>
          <a:lstStyle/>
          <a:p>
            <a:endParaRPr lang="en-US" dirty="0"/>
          </a:p>
        </p:txBody>
      </p:sp>
      <p:sp>
        <p:nvSpPr>
          <p:cNvPr id="7" name="Rectangle 6"/>
          <p:cNvSpPr/>
          <p:nvPr/>
        </p:nvSpPr>
        <p:spPr>
          <a:xfrm>
            <a:off x="4842673" y="6419118"/>
            <a:ext cx="1279517" cy="276999"/>
          </a:xfrm>
          <a:prstGeom prst="rect">
            <a:avLst/>
          </a:prstGeom>
        </p:spPr>
        <p:txBody>
          <a:bodyPr wrap="none">
            <a:spAutoFit/>
          </a:bodyPr>
          <a:lstStyle/>
          <a:p>
            <a:r>
              <a:rPr lang="en-US" sz="1200" dirty="0"/>
              <a:t>© Catalyst </a:t>
            </a:r>
            <a:r>
              <a:rPr lang="en-US" sz="1200" dirty="0" smtClean="0"/>
              <a:t>2018</a:t>
            </a:r>
            <a:endParaRPr lang="en-US" sz="1200" dirty="0"/>
          </a:p>
        </p:txBody>
      </p:sp>
    </p:spTree>
    <p:extLst>
      <p:ext uri="{BB962C8B-B14F-4D97-AF65-F5344CB8AC3E}">
        <p14:creationId xmlns:p14="http://schemas.microsoft.com/office/powerpoint/2010/main" val="3708070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03197" y="127430"/>
            <a:ext cx="11582400" cy="1143000"/>
          </a:xfrm>
          <a:prstGeom prst="rect">
            <a:avLst/>
          </a:prstGeom>
          <a:noFill/>
          <a:ln>
            <a:miter lim="800000"/>
            <a:headEnd/>
            <a:tailEnd/>
          </a:ln>
        </p:spPr>
        <p:txBody>
          <a:bodyPr anchor="ctr"/>
          <a:lstStyle/>
          <a:p>
            <a:pPr>
              <a:defRPr/>
            </a:pPr>
            <a:r>
              <a:rPr lang="en-US" sz="3600" b="1" dirty="0" smtClean="0">
                <a:solidFill>
                  <a:srgbClr val="FF0000"/>
                </a:solidFill>
                <a:latin typeface="Avenir LT 35 Light" panose="020B0303020000020003" pitchFamily="34" charset="0"/>
                <a:ea typeface="+mj-ea"/>
                <a:cs typeface="+mj-cs"/>
              </a:rPr>
              <a:t>  </a:t>
            </a:r>
            <a:r>
              <a:rPr lang="en-US" sz="3600" b="1" dirty="0" smtClean="0">
                <a:solidFill>
                  <a:srgbClr val="FF0000"/>
                </a:solidFill>
                <a:ea typeface="+mj-ea"/>
                <a:cs typeface="+mj-cs"/>
              </a:rPr>
              <a:t>Mentoring works… </a:t>
            </a:r>
            <a:endParaRPr lang="en-US" sz="3600" b="1" dirty="0">
              <a:solidFill>
                <a:srgbClr val="FF0000"/>
              </a:solidFill>
              <a:ea typeface="+mj-ea"/>
              <a:cs typeface="+mj-cs"/>
            </a:endParaRPr>
          </a:p>
        </p:txBody>
      </p:sp>
      <p:sp>
        <p:nvSpPr>
          <p:cNvPr id="7" name="TextBox 6"/>
          <p:cNvSpPr txBox="1"/>
          <p:nvPr/>
        </p:nvSpPr>
        <p:spPr>
          <a:xfrm>
            <a:off x="835085" y="1547015"/>
            <a:ext cx="4765016" cy="3490186"/>
          </a:xfrm>
          <a:prstGeom prst="rect">
            <a:avLst/>
          </a:prstGeom>
          <a:noFill/>
        </p:spPr>
        <p:txBody>
          <a:bodyPr wrap="square" rtlCol="0">
            <a:spAutoFit/>
          </a:bodyPr>
          <a:lstStyle/>
          <a:p>
            <a:pPr>
              <a:spcBef>
                <a:spcPct val="20000"/>
              </a:spcBef>
              <a:buClr>
                <a:schemeClr val="bg2"/>
              </a:buClr>
            </a:pPr>
            <a:r>
              <a:rPr lang="en-US" sz="2400" b="1" kern="0" dirty="0" smtClean="0">
                <a:solidFill>
                  <a:schemeClr val="accent6">
                    <a:lumMod val="50000"/>
                  </a:schemeClr>
                </a:solidFill>
                <a:cs typeface="Arial" pitchFamily="34" charset="0"/>
              </a:rPr>
              <a:t>    </a:t>
            </a:r>
            <a:r>
              <a:rPr lang="en-US" sz="2400" dirty="0" smtClean="0">
                <a:solidFill>
                  <a:srgbClr val="000000"/>
                </a:solidFill>
              </a:rPr>
              <a:t>Reduce stress</a:t>
            </a:r>
            <a:endParaRPr lang="en-US" sz="2400" dirty="0">
              <a:solidFill>
                <a:srgbClr val="000000"/>
              </a:solidFill>
            </a:endParaRPr>
          </a:p>
          <a:p>
            <a:pPr marL="342900" indent="-342900">
              <a:spcBef>
                <a:spcPct val="20000"/>
              </a:spcBef>
              <a:buClr>
                <a:schemeClr val="bg2"/>
              </a:buClr>
              <a:buFont typeface="Arial"/>
              <a:buChar char="•"/>
            </a:pPr>
            <a:endParaRPr lang="en-US" sz="2400" dirty="0">
              <a:solidFill>
                <a:srgbClr val="000000"/>
              </a:solidFill>
            </a:endParaRPr>
          </a:p>
          <a:p>
            <a:pPr marL="342900" indent="-342900">
              <a:spcBef>
                <a:spcPct val="20000"/>
              </a:spcBef>
              <a:buClr>
                <a:schemeClr val="bg2"/>
              </a:buClr>
              <a:buFont typeface="Arial"/>
              <a:buChar char="•"/>
            </a:pPr>
            <a:r>
              <a:rPr lang="en-US" sz="2400" dirty="0" smtClean="0">
                <a:solidFill>
                  <a:srgbClr val="000000"/>
                </a:solidFill>
              </a:rPr>
              <a:t>Increase </a:t>
            </a:r>
            <a:r>
              <a:rPr lang="en-US" sz="2400" dirty="0">
                <a:solidFill>
                  <a:srgbClr val="000000"/>
                </a:solidFill>
              </a:rPr>
              <a:t>job satisfaction</a:t>
            </a:r>
          </a:p>
          <a:p>
            <a:pPr marL="342900" indent="-342900">
              <a:spcBef>
                <a:spcPct val="20000"/>
              </a:spcBef>
              <a:buClr>
                <a:schemeClr val="bg2"/>
              </a:buClr>
              <a:buFont typeface="Arial"/>
              <a:buChar char="•"/>
            </a:pPr>
            <a:endParaRPr lang="en-US" sz="2400" dirty="0">
              <a:solidFill>
                <a:srgbClr val="000000"/>
              </a:solidFill>
            </a:endParaRPr>
          </a:p>
          <a:p>
            <a:pPr marL="342900" indent="-342900">
              <a:spcBef>
                <a:spcPct val="20000"/>
              </a:spcBef>
              <a:buClr>
                <a:schemeClr val="bg2"/>
              </a:buClr>
              <a:buFont typeface="Arial"/>
              <a:buChar char="•"/>
            </a:pPr>
            <a:r>
              <a:rPr lang="en-US" sz="2400" dirty="0" smtClean="0">
                <a:solidFill>
                  <a:srgbClr val="000000"/>
                </a:solidFill>
              </a:rPr>
              <a:t>Improve </a:t>
            </a:r>
            <a:r>
              <a:rPr lang="en-US" sz="2400" dirty="0">
                <a:solidFill>
                  <a:srgbClr val="000000"/>
                </a:solidFill>
              </a:rPr>
              <a:t>performance</a:t>
            </a:r>
          </a:p>
          <a:p>
            <a:pPr marL="342900" indent="-342900">
              <a:spcBef>
                <a:spcPct val="20000"/>
              </a:spcBef>
              <a:buClr>
                <a:schemeClr val="bg2"/>
              </a:buClr>
              <a:buFont typeface="Arial"/>
              <a:buChar char="•"/>
            </a:pPr>
            <a:endParaRPr lang="en-US" sz="2400" dirty="0">
              <a:solidFill>
                <a:srgbClr val="000000"/>
              </a:solidFill>
            </a:endParaRPr>
          </a:p>
          <a:p>
            <a:pPr marL="342900" indent="-342900">
              <a:spcBef>
                <a:spcPct val="20000"/>
              </a:spcBef>
              <a:buClr>
                <a:schemeClr val="bg2"/>
              </a:buClr>
              <a:buFont typeface="Arial"/>
              <a:buChar char="•"/>
            </a:pPr>
            <a:r>
              <a:rPr lang="en-US" sz="2400" dirty="0" smtClean="0">
                <a:solidFill>
                  <a:srgbClr val="000000"/>
                </a:solidFill>
              </a:rPr>
              <a:t>Increase exposure </a:t>
            </a:r>
            <a:endParaRPr lang="en-US" sz="2400" dirty="0">
              <a:solidFill>
                <a:srgbClr val="000000"/>
              </a:solidFill>
            </a:endParaRPr>
          </a:p>
          <a:p>
            <a:endParaRPr lang="en-US" sz="2400" dirty="0"/>
          </a:p>
        </p:txBody>
      </p:sp>
      <p:pic>
        <p:nvPicPr>
          <p:cNvPr id="4" name="Picture 3" descr="high_potentials_in_the_pipeline_on_their_way_to_the_boardroom.pdf-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754" y="1541200"/>
            <a:ext cx="4121663" cy="4815151"/>
          </a:xfrm>
          <a:prstGeom prst="rect">
            <a:avLst/>
          </a:prstGeom>
          <a:ln w="3175" cap="sq" cmpd="sng">
            <a:solidFill>
              <a:srgbClr val="000000"/>
            </a:solidFill>
            <a:miter lim="800000"/>
          </a:ln>
          <a:effectLst/>
        </p:spPr>
      </p:pic>
      <p:sp>
        <p:nvSpPr>
          <p:cNvPr id="2" name="Slide Number Placeholder 1"/>
          <p:cNvSpPr>
            <a:spLocks noGrp="1"/>
          </p:cNvSpPr>
          <p:nvPr>
            <p:ph type="sldNum" sz="quarter" idx="12"/>
          </p:nvPr>
        </p:nvSpPr>
        <p:spPr/>
        <p:txBody>
          <a:bodyPr/>
          <a:lstStyle/>
          <a:p>
            <a:fld id="{D698F969-87C8-6A41-ACFC-44D3E126682A}" type="slidenum">
              <a:rPr lang="en-US" smtClean="0"/>
              <a:pPr/>
              <a:t>5</a:t>
            </a:fld>
            <a:endParaRPr lang="en-US"/>
          </a:p>
        </p:txBody>
      </p:sp>
      <p:sp>
        <p:nvSpPr>
          <p:cNvPr id="9" name="Rectangle 8"/>
          <p:cNvSpPr/>
          <p:nvPr/>
        </p:nvSpPr>
        <p:spPr>
          <a:xfrm>
            <a:off x="4842673" y="6419118"/>
            <a:ext cx="1279517" cy="276999"/>
          </a:xfrm>
          <a:prstGeom prst="rect">
            <a:avLst/>
          </a:prstGeom>
        </p:spPr>
        <p:txBody>
          <a:bodyPr wrap="none">
            <a:spAutoFit/>
          </a:bodyPr>
          <a:lstStyle/>
          <a:p>
            <a:r>
              <a:rPr lang="en-US" sz="1200" dirty="0"/>
              <a:t>© Catalyst </a:t>
            </a:r>
            <a:r>
              <a:rPr lang="en-US" sz="1200" dirty="0" smtClean="0"/>
              <a:t>2018</a:t>
            </a:r>
            <a:endParaRPr lang="en-US" sz="1200" dirty="0"/>
          </a:p>
        </p:txBody>
      </p:sp>
      <p:sp>
        <p:nvSpPr>
          <p:cNvPr id="5" name="TextBox 4"/>
          <p:cNvSpPr txBox="1"/>
          <p:nvPr/>
        </p:nvSpPr>
        <p:spPr>
          <a:xfrm>
            <a:off x="457200" y="5634288"/>
            <a:ext cx="6766560" cy="523220"/>
          </a:xfrm>
          <a:prstGeom prst="rect">
            <a:avLst/>
          </a:prstGeom>
          <a:noFill/>
        </p:spPr>
        <p:txBody>
          <a:bodyPr wrap="square" rtlCol="0">
            <a:spAutoFit/>
          </a:bodyPr>
          <a:lstStyle/>
          <a:p>
            <a:r>
              <a:rPr lang="en-US" sz="2800" b="1" dirty="0" smtClean="0">
                <a:solidFill>
                  <a:srgbClr val="FF0000"/>
                </a:solidFill>
              </a:rPr>
              <a:t>…but may lead to mixed results</a:t>
            </a:r>
            <a:endParaRPr lang="en-US" sz="2800" b="1" dirty="0">
              <a:solidFill>
                <a:srgbClr val="FF0000"/>
              </a:solidFill>
            </a:endParaRPr>
          </a:p>
        </p:txBody>
      </p:sp>
    </p:spTree>
    <p:extLst>
      <p:ext uri="{BB962C8B-B14F-4D97-AF65-F5344CB8AC3E}">
        <p14:creationId xmlns:p14="http://schemas.microsoft.com/office/powerpoint/2010/main" val="10236423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5000" y="389745"/>
            <a:ext cx="10972800" cy="1027895"/>
          </a:xfrm>
        </p:spPr>
        <p:txBody>
          <a:bodyPr>
            <a:normAutofit fontScale="90000"/>
          </a:bodyPr>
          <a:lstStyle/>
          <a:p>
            <a:r>
              <a:rPr lang="en-US" dirty="0" smtClean="0">
                <a:solidFill>
                  <a:schemeClr val="tx1"/>
                </a:solidFill>
              </a:rPr>
              <a:t> </a:t>
            </a:r>
            <a:r>
              <a:rPr lang="en-US" sz="3600" dirty="0" smtClean="0">
                <a:solidFill>
                  <a:srgbClr val="FF0000"/>
                </a:solidFill>
              </a:rPr>
              <a:t>Poll</a:t>
            </a:r>
            <a:r>
              <a:rPr lang="en-US" sz="3600" dirty="0" smtClean="0">
                <a:solidFill>
                  <a:schemeClr val="tx1"/>
                </a:solidFill>
              </a:rPr>
              <a:t> – Yes or No?</a:t>
            </a:r>
            <a:br>
              <a:rPr lang="en-US" sz="3600" dirty="0" smtClean="0">
                <a:solidFill>
                  <a:schemeClr val="tx1"/>
                </a:solidFill>
              </a:rPr>
            </a:br>
            <a:r>
              <a:rPr lang="en-US" sz="4800" dirty="0">
                <a:solidFill>
                  <a:schemeClr val="tx1"/>
                </a:solidFill>
              </a:rPr>
              <a:t> </a:t>
            </a:r>
          </a:p>
        </p:txBody>
      </p:sp>
      <p:sp>
        <p:nvSpPr>
          <p:cNvPr id="9" name="AutoShape 4"/>
          <p:cNvSpPr>
            <a:spLocks noChangeArrowheads="1"/>
          </p:cNvSpPr>
          <p:nvPr/>
        </p:nvSpPr>
        <p:spPr bwMode="auto">
          <a:xfrm>
            <a:off x="1618935" y="1648919"/>
            <a:ext cx="7415135" cy="3968021"/>
          </a:xfrm>
          <a:prstGeom prst="cloudCallout">
            <a:avLst>
              <a:gd name="adj1" fmla="val -42417"/>
              <a:gd name="adj2" fmla="val 44315"/>
            </a:avLst>
          </a:prstGeom>
          <a:solidFill>
            <a:srgbClr val="FFFFFF"/>
          </a:solidFill>
          <a:ln w="19050">
            <a:solidFill>
              <a:srgbClr val="008080"/>
            </a:solidFill>
            <a:round/>
            <a:headEnd/>
            <a:tailEnd/>
          </a:ln>
        </p:spPr>
        <p:txBody>
          <a:bodyPr lIns="121917" tIns="60958" rIns="121917" bIns="60958"/>
          <a:lstStyle/>
          <a:p>
            <a:pPr algn="ctr">
              <a:spcAft>
                <a:spcPts val="3200"/>
              </a:spcAft>
            </a:pPr>
            <a:r>
              <a:rPr lang="en-US" sz="4300" b="1" i="1" dirty="0">
                <a:solidFill>
                  <a:srgbClr val="FF0000"/>
                </a:solidFill>
              </a:rPr>
              <a:t>                                 </a:t>
            </a:r>
            <a:r>
              <a:rPr lang="en-US" sz="3700" b="1" i="1" dirty="0">
                <a:solidFill>
                  <a:srgbClr val="FF0000"/>
                </a:solidFill>
              </a:rPr>
              <a:t>“Are women doing the right things to advance?”</a:t>
            </a:r>
            <a:endParaRPr lang="en-US" sz="3700" dirty="0">
              <a:solidFill>
                <a:srgbClr val="FF0000"/>
              </a:solidFill>
              <a:latin typeface="Times" pitchFamily="18" charset="0"/>
            </a:endParaRPr>
          </a:p>
        </p:txBody>
      </p:sp>
    </p:spTree>
    <p:extLst>
      <p:ext uri="{BB962C8B-B14F-4D97-AF65-F5344CB8AC3E}">
        <p14:creationId xmlns:p14="http://schemas.microsoft.com/office/powerpoint/2010/main" val="4043969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16" y="444319"/>
            <a:ext cx="10972800" cy="1143000"/>
          </a:xfrm>
        </p:spPr>
        <p:txBody>
          <a:bodyPr>
            <a:normAutofit/>
          </a:bodyPr>
          <a:lstStyle/>
          <a:p>
            <a:pPr algn="l"/>
            <a:r>
              <a:rPr lang="en-US" sz="3200" dirty="0" smtClean="0"/>
              <a:t>    Doing </a:t>
            </a:r>
            <a:r>
              <a:rPr lang="en-US" sz="3200" dirty="0"/>
              <a:t>“All the Right Things”…</a:t>
            </a:r>
            <a:endParaRPr lang="en-US" sz="3200" i="1" dirty="0"/>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D698F969-87C8-6A41-ACFC-44D3E126682A}" type="slidenum">
              <a:rPr lang="en-US" smtClean="0">
                <a:solidFill>
                  <a:prstClr val="black">
                    <a:tint val="75000"/>
                  </a:prstClr>
                </a:solidFill>
              </a:rPr>
              <a:pPr/>
              <a:t>7</a:t>
            </a:fld>
            <a:endParaRPr lang="en-US">
              <a:solidFill>
                <a:prstClr val="black">
                  <a:tint val="75000"/>
                </a:prstClr>
              </a:solidFill>
            </a:endParaRPr>
          </a:p>
        </p:txBody>
      </p:sp>
      <p:sp>
        <p:nvSpPr>
          <p:cNvPr id="49" name="Footer Placeholder 1"/>
          <p:cNvSpPr>
            <a:spLocks noGrp="1"/>
          </p:cNvSpPr>
          <p:nvPr>
            <p:ph type="ftr" sz="quarter" idx="11"/>
          </p:nvPr>
        </p:nvSpPr>
        <p:spPr>
          <a:xfrm>
            <a:off x="4165600" y="6356351"/>
            <a:ext cx="3860800" cy="365125"/>
          </a:xfrm>
        </p:spPr>
        <p:txBody>
          <a:bodyPr/>
          <a:lstStyle/>
          <a:p>
            <a:r>
              <a:rPr lang="en-US" dirty="0" smtClean="0">
                <a:solidFill>
                  <a:srgbClr val="005776">
                    <a:tint val="75000"/>
                  </a:srgbClr>
                </a:solidFill>
              </a:rPr>
              <a:t>© Catalyst 2018</a:t>
            </a:r>
            <a:endParaRPr lang="en-US" dirty="0">
              <a:solidFill>
                <a:srgbClr val="005776">
                  <a:tint val="75000"/>
                </a:srgbClr>
              </a:solidFill>
            </a:endParaRPr>
          </a:p>
        </p:txBody>
      </p:sp>
      <p:pic>
        <p:nvPicPr>
          <p:cNvPr id="5" name="2.png" descr="/Users/SoniaOldMac/Desktop/slides/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737600" y="4546048"/>
            <a:ext cx="3200400" cy="1879600"/>
          </a:xfrm>
          <a:prstGeom prst="rect">
            <a:avLst/>
          </a:prstGeom>
        </p:spPr>
      </p:pic>
      <p:pic>
        <p:nvPicPr>
          <p:cNvPr id="6" name="3.png" descr="/Users/SoniaOldMac/Desktop/slides/3.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062386" y="4412699"/>
            <a:ext cx="2302933" cy="1778000"/>
          </a:xfrm>
          <a:prstGeom prst="rect">
            <a:avLst/>
          </a:prstGeom>
        </p:spPr>
      </p:pic>
      <p:pic>
        <p:nvPicPr>
          <p:cNvPr id="7" name="4.png" descr="/Users/SoniaOldMac/Desktop/slides/4.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2531534" y="4311099"/>
            <a:ext cx="3268133" cy="1854200"/>
          </a:xfrm>
          <a:prstGeom prst="rect">
            <a:avLst/>
          </a:prstGeom>
        </p:spPr>
      </p:pic>
      <p:pic>
        <p:nvPicPr>
          <p:cNvPr id="8" name="5.png" descr="/Users/SoniaOldMac/Desktop/slides/5.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863600" y="3422651"/>
            <a:ext cx="3335867" cy="2273300"/>
          </a:xfrm>
          <a:prstGeom prst="rect">
            <a:avLst/>
          </a:prstGeom>
        </p:spPr>
      </p:pic>
      <p:pic>
        <p:nvPicPr>
          <p:cNvPr id="9" name="6.png" descr="/Users/SoniaOldMac/Desktop/slides/6.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181600" y="3142699"/>
            <a:ext cx="1828800" cy="1270000"/>
          </a:xfrm>
          <a:prstGeom prst="rect">
            <a:avLst/>
          </a:prstGeom>
        </p:spPr>
      </p:pic>
      <p:pic>
        <p:nvPicPr>
          <p:cNvPr id="10" name="7.png" descr="/Users/SoniaOldMac/Desktop/slides/7.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3968296" y="1529799"/>
            <a:ext cx="2895600" cy="2159000"/>
          </a:xfrm>
          <a:prstGeom prst="rect">
            <a:avLst/>
          </a:prstGeom>
        </p:spPr>
      </p:pic>
      <p:pic>
        <p:nvPicPr>
          <p:cNvPr id="11" name="8.png" descr="/Users/SoniaOldMac/Desktop/slides/8.png"/>
          <p:cNvPicPr>
            <a:picLocks noChangeAspect="1"/>
          </p:cNvPicPr>
          <p:nvPr/>
        </p:nvPicPr>
        <p:blipFill>
          <a:blip r:embed="rId15" r:link="rId16">
            <a:extLst>
              <a:ext uri="{28A0092B-C50C-407E-A947-70E740481C1C}">
                <a14:useLocalDpi xmlns:a14="http://schemas.microsoft.com/office/drawing/2010/main" val="0"/>
              </a:ext>
            </a:extLst>
          </a:blip>
          <a:stretch>
            <a:fillRect/>
          </a:stretch>
        </p:blipFill>
        <p:spPr>
          <a:xfrm>
            <a:off x="1083733" y="1574249"/>
            <a:ext cx="3742267" cy="2070100"/>
          </a:xfrm>
          <a:prstGeom prst="rect">
            <a:avLst/>
          </a:prstGeom>
        </p:spPr>
      </p:pic>
      <p:pic>
        <p:nvPicPr>
          <p:cNvPr id="12" name="9.png" descr="/Users/SoniaOldMac/Desktop/slides/9.png"/>
          <p:cNvPicPr>
            <a:picLocks noChangeAspect="1"/>
          </p:cNvPicPr>
          <p:nvPr/>
        </p:nvPicPr>
        <p:blipFill>
          <a:blip r:embed="rId17" r:link="rId18">
            <a:extLst>
              <a:ext uri="{28A0092B-C50C-407E-A947-70E740481C1C}">
                <a14:useLocalDpi xmlns:a14="http://schemas.microsoft.com/office/drawing/2010/main" val="0"/>
              </a:ext>
            </a:extLst>
          </a:blip>
          <a:stretch>
            <a:fillRect/>
          </a:stretch>
        </p:blipFill>
        <p:spPr>
          <a:xfrm>
            <a:off x="7010400" y="2991223"/>
            <a:ext cx="3911600" cy="1803400"/>
          </a:xfrm>
          <a:prstGeom prst="rect">
            <a:avLst/>
          </a:prstGeom>
        </p:spPr>
      </p:pic>
      <p:pic>
        <p:nvPicPr>
          <p:cNvPr id="13" name="Picture 12" descr="text-bubbles.eps"/>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65319" y="1574249"/>
            <a:ext cx="3004557" cy="1494951"/>
          </a:xfrm>
          <a:prstGeom prst="rect">
            <a:avLst/>
          </a:prstGeom>
        </p:spPr>
      </p:pic>
    </p:spTree>
    <p:extLst>
      <p:ext uri="{BB962C8B-B14F-4D97-AF65-F5344CB8AC3E}">
        <p14:creationId xmlns:p14="http://schemas.microsoft.com/office/powerpoint/2010/main" val="42796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13717"/>
            <a:ext cx="10972800" cy="1143000"/>
          </a:xfrm>
        </p:spPr>
        <p:txBody>
          <a:bodyPr anchor="b">
            <a:normAutofit/>
          </a:bodyPr>
          <a:lstStyle/>
          <a:p>
            <a:pPr algn="l"/>
            <a:r>
              <a:rPr lang="en-US" sz="3200" dirty="0"/>
              <a:t>What Worked for Men?</a:t>
            </a:r>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D698F969-87C8-6A41-ACFC-44D3E126682A}" type="slidenum">
              <a:rPr lang="en-US" smtClean="0">
                <a:solidFill>
                  <a:prstClr val="black">
                    <a:tint val="75000"/>
                  </a:prstClr>
                </a:solidFill>
              </a:rPr>
              <a:pPr/>
              <a:t>8</a:t>
            </a:fld>
            <a:endParaRPr lang="en-US">
              <a:solidFill>
                <a:prstClr val="black">
                  <a:tint val="75000"/>
                </a:prstClr>
              </a:solidFill>
            </a:endParaRPr>
          </a:p>
        </p:txBody>
      </p:sp>
      <p:sp>
        <p:nvSpPr>
          <p:cNvPr id="8" name="Footer Placeholder 1"/>
          <p:cNvSpPr>
            <a:spLocks noGrp="1"/>
          </p:cNvSpPr>
          <p:nvPr>
            <p:ph type="ftr" sz="quarter" idx="11"/>
          </p:nvPr>
        </p:nvSpPr>
        <p:spPr>
          <a:xfrm>
            <a:off x="4165600" y="6356351"/>
            <a:ext cx="3860800" cy="365125"/>
          </a:xfrm>
        </p:spPr>
        <p:txBody>
          <a:bodyPr/>
          <a:lstStyle/>
          <a:p>
            <a:r>
              <a:rPr lang="en-US" dirty="0" smtClean="0">
                <a:solidFill>
                  <a:srgbClr val="005776">
                    <a:tint val="75000"/>
                  </a:srgbClr>
                </a:solidFill>
              </a:rPr>
              <a:t>© Catalyst 2018</a:t>
            </a:r>
            <a:endParaRPr lang="en-US" dirty="0">
              <a:solidFill>
                <a:srgbClr val="005776">
                  <a:tint val="75000"/>
                </a:srgbClr>
              </a:solidFill>
            </a:endParaRPr>
          </a:p>
        </p:txBody>
      </p:sp>
      <p:pic>
        <p:nvPicPr>
          <p:cNvPr id="5" name="2.png" descr="/Users/SoniaOldMac/Desktop/slides/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737600" y="4546048"/>
            <a:ext cx="3200400" cy="1879600"/>
          </a:xfrm>
          <a:prstGeom prst="rect">
            <a:avLst/>
          </a:prstGeom>
        </p:spPr>
      </p:pic>
      <p:pic>
        <p:nvPicPr>
          <p:cNvPr id="6" name="3.png" descr="/Users/SoniaOldMac/Desktop/slides/3.png"/>
          <p:cNvPicPr>
            <a:picLocks noChangeAspect="1"/>
          </p:cNvPicPr>
          <p:nvPr/>
        </p:nvPicPr>
        <p:blipFill>
          <a:blip r:embed="rId5" r:link="rId6">
            <a:alphaModFix amt="23000"/>
            <a:extLst>
              <a:ext uri="{28A0092B-C50C-407E-A947-70E740481C1C}">
                <a14:useLocalDpi xmlns:a14="http://schemas.microsoft.com/office/drawing/2010/main" val="0"/>
              </a:ext>
            </a:extLst>
          </a:blip>
          <a:stretch>
            <a:fillRect/>
          </a:stretch>
        </p:blipFill>
        <p:spPr>
          <a:xfrm>
            <a:off x="6062386" y="4412699"/>
            <a:ext cx="2302933" cy="1778000"/>
          </a:xfrm>
          <a:prstGeom prst="rect">
            <a:avLst/>
          </a:prstGeom>
        </p:spPr>
      </p:pic>
      <p:pic>
        <p:nvPicPr>
          <p:cNvPr id="7" name="4.png" descr="/Users/SoniaOldMac/Desktop/slides/4.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2531534" y="4311099"/>
            <a:ext cx="3268133" cy="1854200"/>
          </a:xfrm>
          <a:prstGeom prst="rect">
            <a:avLst/>
          </a:prstGeom>
        </p:spPr>
      </p:pic>
      <p:pic>
        <p:nvPicPr>
          <p:cNvPr id="9" name="5.png" descr="/Users/SoniaOldMac/Desktop/slides/5.png"/>
          <p:cNvPicPr>
            <a:picLocks noChangeAspect="1"/>
          </p:cNvPicPr>
          <p:nvPr/>
        </p:nvPicPr>
        <p:blipFill>
          <a:blip r:embed="rId9" r:link="rId10">
            <a:alphaModFix amt="21000"/>
            <a:extLst>
              <a:ext uri="{28A0092B-C50C-407E-A947-70E740481C1C}">
                <a14:useLocalDpi xmlns:a14="http://schemas.microsoft.com/office/drawing/2010/main" val="0"/>
              </a:ext>
            </a:extLst>
          </a:blip>
          <a:stretch>
            <a:fillRect/>
          </a:stretch>
        </p:blipFill>
        <p:spPr>
          <a:xfrm>
            <a:off x="863600" y="3437591"/>
            <a:ext cx="3335867" cy="2273300"/>
          </a:xfrm>
          <a:prstGeom prst="rect">
            <a:avLst/>
          </a:prstGeom>
        </p:spPr>
      </p:pic>
      <p:pic>
        <p:nvPicPr>
          <p:cNvPr id="10" name="6.png" descr="/Users/SoniaOldMac/Desktop/slides/6.png"/>
          <p:cNvPicPr>
            <a:picLocks noChangeAspect="1"/>
          </p:cNvPicPr>
          <p:nvPr/>
        </p:nvPicPr>
        <p:blipFill>
          <a:blip r:embed="rId11" r:link="rId12">
            <a:alphaModFix amt="24000"/>
            <a:extLst>
              <a:ext uri="{28A0092B-C50C-407E-A947-70E740481C1C}">
                <a14:useLocalDpi xmlns:a14="http://schemas.microsoft.com/office/drawing/2010/main" val="0"/>
              </a:ext>
            </a:extLst>
          </a:blip>
          <a:stretch>
            <a:fillRect/>
          </a:stretch>
        </p:blipFill>
        <p:spPr>
          <a:xfrm>
            <a:off x="5181600" y="3142699"/>
            <a:ext cx="1828800" cy="1270000"/>
          </a:xfrm>
          <a:prstGeom prst="rect">
            <a:avLst/>
          </a:prstGeom>
        </p:spPr>
      </p:pic>
      <p:pic>
        <p:nvPicPr>
          <p:cNvPr id="11" name="7.png" descr="/Users/SoniaOldMac/Desktop/slides/7.png"/>
          <p:cNvPicPr>
            <a:picLocks noChangeAspect="1"/>
          </p:cNvPicPr>
          <p:nvPr/>
        </p:nvPicPr>
        <p:blipFill>
          <a:blip r:embed="rId13" r:link="rId14">
            <a:alphaModFix amt="27000"/>
            <a:extLst>
              <a:ext uri="{28A0092B-C50C-407E-A947-70E740481C1C}">
                <a14:useLocalDpi xmlns:a14="http://schemas.microsoft.com/office/drawing/2010/main" val="0"/>
              </a:ext>
            </a:extLst>
          </a:blip>
          <a:stretch>
            <a:fillRect/>
          </a:stretch>
        </p:blipFill>
        <p:spPr>
          <a:xfrm>
            <a:off x="3968296" y="1529799"/>
            <a:ext cx="2895600" cy="2159000"/>
          </a:xfrm>
          <a:prstGeom prst="rect">
            <a:avLst/>
          </a:prstGeom>
        </p:spPr>
      </p:pic>
      <p:pic>
        <p:nvPicPr>
          <p:cNvPr id="12" name="8.png" descr="/Users/SoniaOldMac/Desktop/slides/8.png"/>
          <p:cNvPicPr>
            <a:picLocks noChangeAspect="1"/>
          </p:cNvPicPr>
          <p:nvPr/>
        </p:nvPicPr>
        <p:blipFill>
          <a:blip r:embed="rId15" r:link="rId16">
            <a:alphaModFix amt="21000"/>
            <a:extLst>
              <a:ext uri="{28A0092B-C50C-407E-A947-70E740481C1C}">
                <a14:useLocalDpi xmlns:a14="http://schemas.microsoft.com/office/drawing/2010/main" val="0"/>
              </a:ext>
            </a:extLst>
          </a:blip>
          <a:stretch>
            <a:fillRect/>
          </a:stretch>
        </p:blipFill>
        <p:spPr>
          <a:xfrm>
            <a:off x="1083733" y="1574249"/>
            <a:ext cx="3742267" cy="2070100"/>
          </a:xfrm>
          <a:prstGeom prst="rect">
            <a:avLst/>
          </a:prstGeom>
        </p:spPr>
      </p:pic>
      <p:pic>
        <p:nvPicPr>
          <p:cNvPr id="13" name="9.png" descr="/Users/SoniaOldMac/Desktop/slides/9.png"/>
          <p:cNvPicPr>
            <a:picLocks noChangeAspect="1"/>
          </p:cNvPicPr>
          <p:nvPr/>
        </p:nvPicPr>
        <p:blipFill>
          <a:blip r:embed="rId17" r:link="rId18">
            <a:alphaModFix amt="21000"/>
            <a:extLst>
              <a:ext uri="{28A0092B-C50C-407E-A947-70E740481C1C}">
                <a14:useLocalDpi xmlns:a14="http://schemas.microsoft.com/office/drawing/2010/main" val="0"/>
              </a:ext>
            </a:extLst>
          </a:blip>
          <a:stretch>
            <a:fillRect/>
          </a:stretch>
        </p:blipFill>
        <p:spPr>
          <a:xfrm>
            <a:off x="7010400" y="2991223"/>
            <a:ext cx="3911600" cy="1803400"/>
          </a:xfrm>
          <a:prstGeom prst="rect">
            <a:avLst/>
          </a:prstGeom>
        </p:spPr>
      </p:pic>
      <p:pic>
        <p:nvPicPr>
          <p:cNvPr id="14" name="Picture 13" descr="text-bubbles.eps"/>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65319" y="1574249"/>
            <a:ext cx="3004557" cy="1494951"/>
          </a:xfrm>
          <a:prstGeom prst="rect">
            <a:avLst/>
          </a:prstGeom>
        </p:spPr>
      </p:pic>
    </p:spTree>
    <p:extLst>
      <p:ext uri="{BB962C8B-B14F-4D97-AF65-F5344CB8AC3E}">
        <p14:creationId xmlns:p14="http://schemas.microsoft.com/office/powerpoint/2010/main" val="2012722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16" y="444319"/>
            <a:ext cx="10972800" cy="1143000"/>
          </a:xfrm>
        </p:spPr>
        <p:txBody>
          <a:bodyPr>
            <a:normAutofit/>
          </a:bodyPr>
          <a:lstStyle/>
          <a:p>
            <a:pPr algn="l"/>
            <a:r>
              <a:rPr lang="en-US" sz="3200" dirty="0" smtClean="0"/>
              <a:t>    Doing </a:t>
            </a:r>
            <a:r>
              <a:rPr lang="en-US" sz="3200" dirty="0"/>
              <a:t>“All the Right Things”…</a:t>
            </a:r>
            <a:endParaRPr lang="en-US" sz="3200" i="1" dirty="0"/>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D698F969-87C8-6A41-ACFC-44D3E126682A}" type="slidenum">
              <a:rPr lang="en-US" smtClean="0">
                <a:solidFill>
                  <a:prstClr val="black">
                    <a:tint val="75000"/>
                  </a:prstClr>
                </a:solidFill>
              </a:rPr>
              <a:pPr/>
              <a:t>9</a:t>
            </a:fld>
            <a:endParaRPr lang="en-US">
              <a:solidFill>
                <a:prstClr val="black">
                  <a:tint val="75000"/>
                </a:prstClr>
              </a:solidFill>
            </a:endParaRPr>
          </a:p>
        </p:txBody>
      </p:sp>
      <p:sp>
        <p:nvSpPr>
          <p:cNvPr id="49" name="Footer Placeholder 1"/>
          <p:cNvSpPr>
            <a:spLocks noGrp="1"/>
          </p:cNvSpPr>
          <p:nvPr>
            <p:ph type="ftr" sz="quarter" idx="11"/>
          </p:nvPr>
        </p:nvSpPr>
        <p:spPr>
          <a:xfrm>
            <a:off x="4165600" y="6356351"/>
            <a:ext cx="3860800" cy="365125"/>
          </a:xfrm>
        </p:spPr>
        <p:txBody>
          <a:bodyPr/>
          <a:lstStyle/>
          <a:p>
            <a:r>
              <a:rPr lang="en-US" dirty="0" smtClean="0">
                <a:solidFill>
                  <a:srgbClr val="005776">
                    <a:tint val="75000"/>
                  </a:srgbClr>
                </a:solidFill>
              </a:rPr>
              <a:t>© Catalyst 2018</a:t>
            </a:r>
            <a:endParaRPr lang="en-US" dirty="0">
              <a:solidFill>
                <a:srgbClr val="005776">
                  <a:tint val="75000"/>
                </a:srgbClr>
              </a:solidFill>
            </a:endParaRPr>
          </a:p>
        </p:txBody>
      </p:sp>
      <p:pic>
        <p:nvPicPr>
          <p:cNvPr id="5" name="2.png" descr="/Users/SoniaOldMac/Desktop/slides/2.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737600" y="4546048"/>
            <a:ext cx="3200400" cy="1879600"/>
          </a:xfrm>
          <a:prstGeom prst="rect">
            <a:avLst/>
          </a:prstGeom>
        </p:spPr>
      </p:pic>
      <p:pic>
        <p:nvPicPr>
          <p:cNvPr id="6" name="3.png" descr="/Users/SoniaOldMac/Desktop/slides/3.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062386" y="4412699"/>
            <a:ext cx="2302933" cy="1778000"/>
          </a:xfrm>
          <a:prstGeom prst="rect">
            <a:avLst/>
          </a:prstGeom>
        </p:spPr>
      </p:pic>
      <p:pic>
        <p:nvPicPr>
          <p:cNvPr id="7" name="4.png" descr="/Users/SoniaOldMac/Desktop/slides/4.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2531534" y="4311099"/>
            <a:ext cx="3268133" cy="1854200"/>
          </a:xfrm>
          <a:prstGeom prst="rect">
            <a:avLst/>
          </a:prstGeom>
        </p:spPr>
      </p:pic>
      <p:pic>
        <p:nvPicPr>
          <p:cNvPr id="8" name="5.png" descr="/Users/SoniaOldMac/Desktop/slides/5.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863600" y="3422651"/>
            <a:ext cx="3335867" cy="2273300"/>
          </a:xfrm>
          <a:prstGeom prst="rect">
            <a:avLst/>
          </a:prstGeom>
        </p:spPr>
      </p:pic>
      <p:pic>
        <p:nvPicPr>
          <p:cNvPr id="9" name="6.png" descr="/Users/SoniaOldMac/Desktop/slides/6.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181600" y="3142699"/>
            <a:ext cx="1828800" cy="1270000"/>
          </a:xfrm>
          <a:prstGeom prst="rect">
            <a:avLst/>
          </a:prstGeom>
        </p:spPr>
      </p:pic>
      <p:pic>
        <p:nvPicPr>
          <p:cNvPr id="10" name="7.png" descr="/Users/SoniaOldMac/Desktop/slides/7.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3968296" y="1529799"/>
            <a:ext cx="2895600" cy="2159000"/>
          </a:xfrm>
          <a:prstGeom prst="rect">
            <a:avLst/>
          </a:prstGeom>
        </p:spPr>
      </p:pic>
      <p:pic>
        <p:nvPicPr>
          <p:cNvPr id="11" name="8.png" descr="/Users/SoniaOldMac/Desktop/slides/8.png"/>
          <p:cNvPicPr>
            <a:picLocks noChangeAspect="1"/>
          </p:cNvPicPr>
          <p:nvPr/>
        </p:nvPicPr>
        <p:blipFill>
          <a:blip r:embed="rId15" r:link="rId16">
            <a:extLst>
              <a:ext uri="{28A0092B-C50C-407E-A947-70E740481C1C}">
                <a14:useLocalDpi xmlns:a14="http://schemas.microsoft.com/office/drawing/2010/main" val="0"/>
              </a:ext>
            </a:extLst>
          </a:blip>
          <a:stretch>
            <a:fillRect/>
          </a:stretch>
        </p:blipFill>
        <p:spPr>
          <a:xfrm>
            <a:off x="1083733" y="1574249"/>
            <a:ext cx="3742267" cy="2070100"/>
          </a:xfrm>
          <a:prstGeom prst="rect">
            <a:avLst/>
          </a:prstGeom>
        </p:spPr>
      </p:pic>
      <p:pic>
        <p:nvPicPr>
          <p:cNvPr id="12" name="9.png" descr="/Users/SoniaOldMac/Desktop/slides/9.png"/>
          <p:cNvPicPr>
            <a:picLocks noChangeAspect="1"/>
          </p:cNvPicPr>
          <p:nvPr/>
        </p:nvPicPr>
        <p:blipFill>
          <a:blip r:embed="rId17" r:link="rId18">
            <a:extLst>
              <a:ext uri="{28A0092B-C50C-407E-A947-70E740481C1C}">
                <a14:useLocalDpi xmlns:a14="http://schemas.microsoft.com/office/drawing/2010/main" val="0"/>
              </a:ext>
            </a:extLst>
          </a:blip>
          <a:stretch>
            <a:fillRect/>
          </a:stretch>
        </p:blipFill>
        <p:spPr>
          <a:xfrm>
            <a:off x="7010400" y="2991223"/>
            <a:ext cx="3911600" cy="1803400"/>
          </a:xfrm>
          <a:prstGeom prst="rect">
            <a:avLst/>
          </a:prstGeom>
        </p:spPr>
      </p:pic>
      <p:pic>
        <p:nvPicPr>
          <p:cNvPr id="13" name="Picture 12" descr="text-bubbles.eps"/>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65319" y="1574249"/>
            <a:ext cx="3004557" cy="1494951"/>
          </a:xfrm>
          <a:prstGeom prst="rect">
            <a:avLst/>
          </a:prstGeom>
        </p:spPr>
      </p:pic>
    </p:spTree>
    <p:extLst>
      <p:ext uri="{BB962C8B-B14F-4D97-AF65-F5344CB8AC3E}">
        <p14:creationId xmlns:p14="http://schemas.microsoft.com/office/powerpoint/2010/main" val="15475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4O906IEE3kSFcIdyku6AaQ"/>
</p:tagLst>
</file>

<file path=ppt/theme/theme1.xml><?xml version="1.0" encoding="utf-8"?>
<a:theme xmlns:a="http://schemas.openxmlformats.org/drawingml/2006/main" name="CatalystWidescreenTemplate_Arial (2)">
  <a:themeElements>
    <a:clrScheme name="Custom 1">
      <a:dk1>
        <a:srgbClr val="000000"/>
      </a:dk1>
      <a:lt1>
        <a:srgbClr val="FFFFFF"/>
      </a:lt1>
      <a:dk2>
        <a:srgbClr val="0C2AFA"/>
      </a:dk2>
      <a:lt2>
        <a:srgbClr val="FFFFFF"/>
      </a:lt2>
      <a:accent1>
        <a:srgbClr val="0C2AFA"/>
      </a:accent1>
      <a:accent2>
        <a:srgbClr val="F93E41"/>
      </a:accent2>
      <a:accent3>
        <a:srgbClr val="FC9191"/>
      </a:accent3>
      <a:accent4>
        <a:srgbClr val="AAB3FD"/>
      </a:accent4>
      <a:accent5>
        <a:srgbClr val="A9A9A9"/>
      </a:accent5>
      <a:accent6>
        <a:srgbClr val="515151"/>
      </a:accent6>
      <a:hlink>
        <a:srgbClr val="0C2AFA"/>
      </a:hlink>
      <a:folHlink>
        <a:srgbClr val="AAB3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2" id="{0096A306-E115-FC4F-AC32-8EE53651A9D3}" vid="{93AEDD7B-B928-F84B-8D71-3B1B54631F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CatalystWidescreenTemplate_Arial (2)</Template>
  <TotalTime>229</TotalTime>
  <Words>2428</Words>
  <Application>Microsoft Office PowerPoint</Application>
  <PresentationFormat>Custom</PresentationFormat>
  <Paragraphs>252</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CatalystWidescreenTemplate_Arial (2)</vt:lpstr>
      <vt:lpstr>The Sponsorship Effect</vt:lpstr>
      <vt:lpstr>PowerPoint Presentation</vt:lpstr>
      <vt:lpstr>   Catalyst Global Research –   High Potentials Study </vt:lpstr>
      <vt:lpstr>    Mentoring Pulse Check: </vt:lpstr>
      <vt:lpstr>PowerPoint Presentation</vt:lpstr>
      <vt:lpstr> Poll – Yes or No?  </vt:lpstr>
      <vt:lpstr>    Doing “All the Right Things”…</vt:lpstr>
      <vt:lpstr>What Worked for Men?</vt:lpstr>
      <vt:lpstr>    Doing “All the Right Things”…</vt:lpstr>
      <vt:lpstr>   What Worked for Women??</vt:lpstr>
      <vt:lpstr>   And one worked for  both …</vt:lpstr>
      <vt:lpstr>PowerPoint Presentation</vt:lpstr>
      <vt:lpstr>PowerPoint Presentation</vt:lpstr>
      <vt:lpstr>Mentoring vs. Sponsorship:</vt:lpstr>
      <vt:lpstr>PowerPoint Presentation</vt:lpstr>
      <vt:lpstr>Tips for Attracting a Sponsor</vt:lpstr>
      <vt:lpstr>Tips for Being a Sponsor</vt:lpstr>
      <vt:lpstr>PowerPoint Presentation</vt:lpstr>
      <vt:lpstr>Q&amp;A</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Sponsorship</dc:title>
  <dc:creator>Emily Forster</dc:creator>
  <cp:lastModifiedBy>Allyson Zimmermann</cp:lastModifiedBy>
  <cp:revision>32</cp:revision>
  <cp:lastPrinted>2017-09-27T19:52:35Z</cp:lastPrinted>
  <dcterms:created xsi:type="dcterms:W3CDTF">2017-11-15T20:02:06Z</dcterms:created>
  <dcterms:modified xsi:type="dcterms:W3CDTF">2018-04-03T12:03:24Z</dcterms:modified>
</cp:coreProperties>
</file>